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55"/>
  </p:notesMasterIdLst>
  <p:sldIdLst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64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81" r:id="rId26"/>
    <p:sldId id="282" r:id="rId27"/>
    <p:sldId id="286" r:id="rId28"/>
    <p:sldId id="287" r:id="rId29"/>
    <p:sldId id="288" r:id="rId30"/>
    <p:sldId id="284" r:id="rId31"/>
    <p:sldId id="290" r:id="rId32"/>
    <p:sldId id="289" r:id="rId33"/>
    <p:sldId id="291" r:id="rId34"/>
    <p:sldId id="276" r:id="rId35"/>
    <p:sldId id="292" r:id="rId36"/>
    <p:sldId id="293" r:id="rId37"/>
    <p:sldId id="294" r:id="rId38"/>
    <p:sldId id="295" r:id="rId39"/>
    <p:sldId id="296" r:id="rId40"/>
    <p:sldId id="297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3A4"/>
    <a:srgbClr val="FADDDD"/>
    <a:srgbClr val="404040"/>
    <a:srgbClr val="C7DCEF"/>
    <a:srgbClr val="E3DBB3"/>
    <a:srgbClr val="ACF0FE"/>
    <a:srgbClr val="A2B5AC"/>
    <a:srgbClr val="FFFF66"/>
    <a:srgbClr val="CBB113"/>
    <a:srgbClr val="D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7" autoAdjust="0"/>
    <p:restoredTop sz="83411" autoAdjust="0"/>
  </p:normalViewPr>
  <p:slideViewPr>
    <p:cSldViewPr snapToGrid="0">
      <p:cViewPr varScale="1">
        <p:scale>
          <a:sx n="124" d="100"/>
          <a:sy n="124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2BA82-0007-4196-BCA6-833B0D9318F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077F275-0372-4308-88D0-46152CA5E92C}">
      <dgm:prSet/>
      <dgm:spPr/>
      <dgm:t>
        <a:bodyPr/>
        <a:lstStyle/>
        <a:p>
          <a:pPr>
            <a:defRPr cap="all"/>
          </a:pPr>
          <a:r>
            <a:rPr lang="en-GB" dirty="0"/>
            <a:t>Install QEMU</a:t>
          </a:r>
          <a:endParaRPr lang="en-US" dirty="0"/>
        </a:p>
      </dgm:t>
    </dgm:pt>
    <dgm:pt modelId="{889A3378-FB68-47B3-BAB2-0C38097B1EF1}" type="parTrans" cxnId="{5C2F7C68-BD8E-4277-90B2-87E33E283E38}">
      <dgm:prSet/>
      <dgm:spPr/>
      <dgm:t>
        <a:bodyPr/>
        <a:lstStyle/>
        <a:p>
          <a:endParaRPr lang="en-US"/>
        </a:p>
      </dgm:t>
    </dgm:pt>
    <dgm:pt modelId="{68F2FC40-E60D-4B0F-BBB5-C908D73098F3}" type="sibTrans" cxnId="{5C2F7C68-BD8E-4277-90B2-87E33E283E38}">
      <dgm:prSet/>
      <dgm:spPr/>
      <dgm:t>
        <a:bodyPr/>
        <a:lstStyle/>
        <a:p>
          <a:endParaRPr lang="en-US"/>
        </a:p>
      </dgm:t>
    </dgm:pt>
    <dgm:pt modelId="{6452F0C4-CDDC-4621-BB87-381C5E2B7B8C}">
      <dgm:prSet/>
      <dgm:spPr/>
      <dgm:t>
        <a:bodyPr/>
        <a:lstStyle/>
        <a:p>
          <a:pPr>
            <a:defRPr cap="all"/>
          </a:pPr>
          <a:r>
            <a:rPr lang="en-GB"/>
            <a:t>Install Arm-toolchain for embedded systems</a:t>
          </a:r>
          <a:endParaRPr lang="en-US"/>
        </a:p>
      </dgm:t>
    </dgm:pt>
    <dgm:pt modelId="{5D5C71D4-A194-4786-98BC-6C0ACA2A34E3}" type="parTrans" cxnId="{6C6AA0E6-C086-4F34-81AD-FFE30CA5D518}">
      <dgm:prSet/>
      <dgm:spPr/>
      <dgm:t>
        <a:bodyPr/>
        <a:lstStyle/>
        <a:p>
          <a:endParaRPr lang="en-US"/>
        </a:p>
      </dgm:t>
    </dgm:pt>
    <dgm:pt modelId="{3CCE091C-5A04-4CAB-82AF-48A56FE8C3F5}" type="sibTrans" cxnId="{6C6AA0E6-C086-4F34-81AD-FFE30CA5D518}">
      <dgm:prSet/>
      <dgm:spPr/>
      <dgm:t>
        <a:bodyPr/>
        <a:lstStyle/>
        <a:p>
          <a:endParaRPr lang="en-US"/>
        </a:p>
      </dgm:t>
    </dgm:pt>
    <dgm:pt modelId="{FD58C6D3-5C48-4656-8BED-338E788E153E}">
      <dgm:prSet/>
      <dgm:spPr/>
      <dgm:t>
        <a:bodyPr/>
        <a:lstStyle/>
        <a:p>
          <a:pPr>
            <a:defRPr cap="all"/>
          </a:pPr>
          <a:r>
            <a:rPr lang="en-GB" dirty="0"/>
            <a:t>DOWNLOAD AND Compile </a:t>
          </a:r>
          <a:r>
            <a:rPr lang="en-GB" dirty="0" err="1"/>
            <a:t>FreeRTOS</a:t>
          </a:r>
          <a:r>
            <a:rPr lang="en-GB" dirty="0"/>
            <a:t> files</a:t>
          </a:r>
          <a:endParaRPr lang="en-US" dirty="0"/>
        </a:p>
      </dgm:t>
    </dgm:pt>
    <dgm:pt modelId="{2C6F0F2E-C718-48F1-AA77-625DBBB0B0DE}" type="parTrans" cxnId="{8939A540-3CC1-469E-8612-1603A781ECF7}">
      <dgm:prSet/>
      <dgm:spPr/>
      <dgm:t>
        <a:bodyPr/>
        <a:lstStyle/>
        <a:p>
          <a:endParaRPr lang="en-US"/>
        </a:p>
      </dgm:t>
    </dgm:pt>
    <dgm:pt modelId="{4C66600F-408A-4DD3-BA50-9E916216EEC4}" type="sibTrans" cxnId="{8939A540-3CC1-469E-8612-1603A781ECF7}">
      <dgm:prSet/>
      <dgm:spPr/>
      <dgm:t>
        <a:bodyPr/>
        <a:lstStyle/>
        <a:p>
          <a:endParaRPr lang="en-US"/>
        </a:p>
      </dgm:t>
    </dgm:pt>
    <dgm:pt modelId="{9D342B32-25BF-4075-B6DE-A88EC71609CE}" type="pres">
      <dgm:prSet presAssocID="{3482BA82-0007-4196-BCA6-833B0D9318FC}" presName="root" presStyleCnt="0">
        <dgm:presLayoutVars>
          <dgm:dir/>
          <dgm:resizeHandles val="exact"/>
        </dgm:presLayoutVars>
      </dgm:prSet>
      <dgm:spPr/>
    </dgm:pt>
    <dgm:pt modelId="{FC820F91-DF1C-42A5-9A7A-0E5687F8B7E4}" type="pres">
      <dgm:prSet presAssocID="{C077F275-0372-4308-88D0-46152CA5E92C}" presName="compNode" presStyleCnt="0"/>
      <dgm:spPr/>
    </dgm:pt>
    <dgm:pt modelId="{F8A68490-CAB6-4388-9499-EB4E72E367D5}" type="pres">
      <dgm:prSet presAssocID="{C077F275-0372-4308-88D0-46152CA5E92C}" presName="iconBgRect" presStyleLbl="bgShp" presStyleIdx="0" presStyleCnt="3"/>
      <dgm:spPr/>
    </dgm:pt>
    <dgm:pt modelId="{47076C78-A089-4267-866A-9ECFE69C1657}" type="pres">
      <dgm:prSet presAssocID="{C077F275-0372-4308-88D0-46152CA5E9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F283D93C-EEB8-4AC2-8FDB-27EFC1A1E571}" type="pres">
      <dgm:prSet presAssocID="{C077F275-0372-4308-88D0-46152CA5E92C}" presName="spaceRect" presStyleCnt="0"/>
      <dgm:spPr/>
    </dgm:pt>
    <dgm:pt modelId="{0DD5B12A-F987-494F-B8D3-53CB6563DE41}" type="pres">
      <dgm:prSet presAssocID="{C077F275-0372-4308-88D0-46152CA5E92C}" presName="textRect" presStyleLbl="revTx" presStyleIdx="0" presStyleCnt="3">
        <dgm:presLayoutVars>
          <dgm:chMax val="1"/>
          <dgm:chPref val="1"/>
        </dgm:presLayoutVars>
      </dgm:prSet>
      <dgm:spPr/>
    </dgm:pt>
    <dgm:pt modelId="{5699831D-1276-4DD2-A7ED-95BB8FE0FF72}" type="pres">
      <dgm:prSet presAssocID="{68F2FC40-E60D-4B0F-BBB5-C908D73098F3}" presName="sibTrans" presStyleCnt="0"/>
      <dgm:spPr/>
    </dgm:pt>
    <dgm:pt modelId="{D4DE6AB8-67EC-437E-93F6-269A940914D5}" type="pres">
      <dgm:prSet presAssocID="{6452F0C4-CDDC-4621-BB87-381C5E2B7B8C}" presName="compNode" presStyleCnt="0"/>
      <dgm:spPr/>
    </dgm:pt>
    <dgm:pt modelId="{3B740E76-0DC3-4E29-A4F3-05B61863215E}" type="pres">
      <dgm:prSet presAssocID="{6452F0C4-CDDC-4621-BB87-381C5E2B7B8C}" presName="iconBgRect" presStyleLbl="bgShp" presStyleIdx="1" presStyleCnt="3"/>
      <dgm:spPr/>
    </dgm:pt>
    <dgm:pt modelId="{278751C8-84B0-4A1E-A7AC-F92751598583}" type="pres">
      <dgm:prSet presAssocID="{6452F0C4-CDDC-4621-BB87-381C5E2B7B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umenti"/>
        </a:ext>
      </dgm:extLst>
    </dgm:pt>
    <dgm:pt modelId="{4E821067-939F-44E1-889C-B346686A110C}" type="pres">
      <dgm:prSet presAssocID="{6452F0C4-CDDC-4621-BB87-381C5E2B7B8C}" presName="spaceRect" presStyleCnt="0"/>
      <dgm:spPr/>
    </dgm:pt>
    <dgm:pt modelId="{6B84833B-462B-45C8-BDD1-A87A0CC472B9}" type="pres">
      <dgm:prSet presAssocID="{6452F0C4-CDDC-4621-BB87-381C5E2B7B8C}" presName="textRect" presStyleLbl="revTx" presStyleIdx="1" presStyleCnt="3">
        <dgm:presLayoutVars>
          <dgm:chMax val="1"/>
          <dgm:chPref val="1"/>
        </dgm:presLayoutVars>
      </dgm:prSet>
      <dgm:spPr/>
    </dgm:pt>
    <dgm:pt modelId="{4A0B14B4-678E-46A5-9E96-935CDD43653B}" type="pres">
      <dgm:prSet presAssocID="{3CCE091C-5A04-4CAB-82AF-48A56FE8C3F5}" presName="sibTrans" presStyleCnt="0"/>
      <dgm:spPr/>
    </dgm:pt>
    <dgm:pt modelId="{C3925677-8228-4A3F-B306-A0B3824B4B50}" type="pres">
      <dgm:prSet presAssocID="{FD58C6D3-5C48-4656-8BED-338E788E153E}" presName="compNode" presStyleCnt="0"/>
      <dgm:spPr/>
    </dgm:pt>
    <dgm:pt modelId="{EC920E80-BC87-4FAB-8AFD-B9BA068BA001}" type="pres">
      <dgm:prSet presAssocID="{FD58C6D3-5C48-4656-8BED-338E788E153E}" presName="iconBgRect" presStyleLbl="bgShp" presStyleIdx="2" presStyleCnt="3"/>
      <dgm:spPr/>
    </dgm:pt>
    <dgm:pt modelId="{7EAB589A-AE6A-4038-B6B5-6295BEE3AE1F}" type="pres">
      <dgm:prSet presAssocID="{FD58C6D3-5C48-4656-8BED-338E788E15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DCDF445-F96C-4121-B2C5-52364B8B2E6C}" type="pres">
      <dgm:prSet presAssocID="{FD58C6D3-5C48-4656-8BED-338E788E153E}" presName="spaceRect" presStyleCnt="0"/>
      <dgm:spPr/>
    </dgm:pt>
    <dgm:pt modelId="{8A7F20A7-F07F-4555-8663-C524451AD665}" type="pres">
      <dgm:prSet presAssocID="{FD58C6D3-5C48-4656-8BED-338E788E153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9B6227-4C02-40DB-ACB7-98725A4B7A2D}" type="presOf" srcId="{6452F0C4-CDDC-4621-BB87-381C5E2B7B8C}" destId="{6B84833B-462B-45C8-BDD1-A87A0CC472B9}" srcOrd="0" destOrd="0" presId="urn:microsoft.com/office/officeart/2018/5/layout/IconCircleLabelList"/>
    <dgm:cxn modelId="{8939A540-3CC1-469E-8612-1603A781ECF7}" srcId="{3482BA82-0007-4196-BCA6-833B0D9318FC}" destId="{FD58C6D3-5C48-4656-8BED-338E788E153E}" srcOrd="2" destOrd="0" parTransId="{2C6F0F2E-C718-48F1-AA77-625DBBB0B0DE}" sibTransId="{4C66600F-408A-4DD3-BA50-9E916216EEC4}"/>
    <dgm:cxn modelId="{5C2F7C68-BD8E-4277-90B2-87E33E283E38}" srcId="{3482BA82-0007-4196-BCA6-833B0D9318FC}" destId="{C077F275-0372-4308-88D0-46152CA5E92C}" srcOrd="0" destOrd="0" parTransId="{889A3378-FB68-47B3-BAB2-0C38097B1EF1}" sibTransId="{68F2FC40-E60D-4B0F-BBB5-C908D73098F3}"/>
    <dgm:cxn modelId="{D5C1E36C-B98B-4B6B-B3C8-6DC25E956703}" type="presOf" srcId="{C077F275-0372-4308-88D0-46152CA5E92C}" destId="{0DD5B12A-F987-494F-B8D3-53CB6563DE41}" srcOrd="0" destOrd="0" presId="urn:microsoft.com/office/officeart/2018/5/layout/IconCircleLabelList"/>
    <dgm:cxn modelId="{09B3CEA4-7CF5-4922-AEF0-7AB01268AB27}" type="presOf" srcId="{FD58C6D3-5C48-4656-8BED-338E788E153E}" destId="{8A7F20A7-F07F-4555-8663-C524451AD665}" srcOrd="0" destOrd="0" presId="urn:microsoft.com/office/officeart/2018/5/layout/IconCircleLabelList"/>
    <dgm:cxn modelId="{245B1BB3-9E8D-4415-9429-56373315C477}" type="presOf" srcId="{3482BA82-0007-4196-BCA6-833B0D9318FC}" destId="{9D342B32-25BF-4075-B6DE-A88EC71609CE}" srcOrd="0" destOrd="0" presId="urn:microsoft.com/office/officeart/2018/5/layout/IconCircleLabelList"/>
    <dgm:cxn modelId="{6C6AA0E6-C086-4F34-81AD-FFE30CA5D518}" srcId="{3482BA82-0007-4196-BCA6-833B0D9318FC}" destId="{6452F0C4-CDDC-4621-BB87-381C5E2B7B8C}" srcOrd="1" destOrd="0" parTransId="{5D5C71D4-A194-4786-98BC-6C0ACA2A34E3}" sibTransId="{3CCE091C-5A04-4CAB-82AF-48A56FE8C3F5}"/>
    <dgm:cxn modelId="{C1932D76-6857-49E4-A9D0-B7F614F3BDF5}" type="presParOf" srcId="{9D342B32-25BF-4075-B6DE-A88EC71609CE}" destId="{FC820F91-DF1C-42A5-9A7A-0E5687F8B7E4}" srcOrd="0" destOrd="0" presId="urn:microsoft.com/office/officeart/2018/5/layout/IconCircleLabelList"/>
    <dgm:cxn modelId="{01D1CD8E-4097-424B-8B23-ABA2159AF685}" type="presParOf" srcId="{FC820F91-DF1C-42A5-9A7A-0E5687F8B7E4}" destId="{F8A68490-CAB6-4388-9499-EB4E72E367D5}" srcOrd="0" destOrd="0" presId="urn:microsoft.com/office/officeart/2018/5/layout/IconCircleLabelList"/>
    <dgm:cxn modelId="{DDFC6B60-4F19-412A-969E-6B1374EB762A}" type="presParOf" srcId="{FC820F91-DF1C-42A5-9A7A-0E5687F8B7E4}" destId="{47076C78-A089-4267-866A-9ECFE69C1657}" srcOrd="1" destOrd="0" presId="urn:microsoft.com/office/officeart/2018/5/layout/IconCircleLabelList"/>
    <dgm:cxn modelId="{A1A778BE-06AF-439F-A299-5E0B1D67B5CF}" type="presParOf" srcId="{FC820F91-DF1C-42A5-9A7A-0E5687F8B7E4}" destId="{F283D93C-EEB8-4AC2-8FDB-27EFC1A1E571}" srcOrd="2" destOrd="0" presId="urn:microsoft.com/office/officeart/2018/5/layout/IconCircleLabelList"/>
    <dgm:cxn modelId="{265EA083-FE72-4718-8E21-BD9D3F234FA5}" type="presParOf" srcId="{FC820F91-DF1C-42A5-9A7A-0E5687F8B7E4}" destId="{0DD5B12A-F987-494F-B8D3-53CB6563DE41}" srcOrd="3" destOrd="0" presId="urn:microsoft.com/office/officeart/2018/5/layout/IconCircleLabelList"/>
    <dgm:cxn modelId="{5F1B7D74-B00A-433E-9DD1-706D7C4DE5B9}" type="presParOf" srcId="{9D342B32-25BF-4075-B6DE-A88EC71609CE}" destId="{5699831D-1276-4DD2-A7ED-95BB8FE0FF72}" srcOrd="1" destOrd="0" presId="urn:microsoft.com/office/officeart/2018/5/layout/IconCircleLabelList"/>
    <dgm:cxn modelId="{647FCCC8-76D5-40F8-A99F-74FC7C909A16}" type="presParOf" srcId="{9D342B32-25BF-4075-B6DE-A88EC71609CE}" destId="{D4DE6AB8-67EC-437E-93F6-269A940914D5}" srcOrd="2" destOrd="0" presId="urn:microsoft.com/office/officeart/2018/5/layout/IconCircleLabelList"/>
    <dgm:cxn modelId="{A4F9E6ED-CF30-4157-96F7-1F8123A5C2A8}" type="presParOf" srcId="{D4DE6AB8-67EC-437E-93F6-269A940914D5}" destId="{3B740E76-0DC3-4E29-A4F3-05B61863215E}" srcOrd="0" destOrd="0" presId="urn:microsoft.com/office/officeart/2018/5/layout/IconCircleLabelList"/>
    <dgm:cxn modelId="{E7201FC1-F183-4043-8573-0B782C3D338E}" type="presParOf" srcId="{D4DE6AB8-67EC-437E-93F6-269A940914D5}" destId="{278751C8-84B0-4A1E-A7AC-F92751598583}" srcOrd="1" destOrd="0" presId="urn:microsoft.com/office/officeart/2018/5/layout/IconCircleLabelList"/>
    <dgm:cxn modelId="{C9FFC8BE-D1F0-4F13-9827-5ED33E88D6EB}" type="presParOf" srcId="{D4DE6AB8-67EC-437E-93F6-269A940914D5}" destId="{4E821067-939F-44E1-889C-B346686A110C}" srcOrd="2" destOrd="0" presId="urn:microsoft.com/office/officeart/2018/5/layout/IconCircleLabelList"/>
    <dgm:cxn modelId="{78DD3D07-355F-45F9-8C6F-1B44C0A4BB20}" type="presParOf" srcId="{D4DE6AB8-67EC-437E-93F6-269A940914D5}" destId="{6B84833B-462B-45C8-BDD1-A87A0CC472B9}" srcOrd="3" destOrd="0" presId="urn:microsoft.com/office/officeart/2018/5/layout/IconCircleLabelList"/>
    <dgm:cxn modelId="{61FE9D6D-47EC-443D-B3CF-69212936AB0A}" type="presParOf" srcId="{9D342B32-25BF-4075-B6DE-A88EC71609CE}" destId="{4A0B14B4-678E-46A5-9E96-935CDD43653B}" srcOrd="3" destOrd="0" presId="urn:microsoft.com/office/officeart/2018/5/layout/IconCircleLabelList"/>
    <dgm:cxn modelId="{A19F60B7-619D-429A-A85B-C304734C644F}" type="presParOf" srcId="{9D342B32-25BF-4075-B6DE-A88EC71609CE}" destId="{C3925677-8228-4A3F-B306-A0B3824B4B50}" srcOrd="4" destOrd="0" presId="urn:microsoft.com/office/officeart/2018/5/layout/IconCircleLabelList"/>
    <dgm:cxn modelId="{7663915E-99FA-4E6F-BD6F-4D2834FF2D71}" type="presParOf" srcId="{C3925677-8228-4A3F-B306-A0B3824B4B50}" destId="{EC920E80-BC87-4FAB-8AFD-B9BA068BA001}" srcOrd="0" destOrd="0" presId="urn:microsoft.com/office/officeart/2018/5/layout/IconCircleLabelList"/>
    <dgm:cxn modelId="{3A0357FB-C703-4FED-872D-276665816544}" type="presParOf" srcId="{C3925677-8228-4A3F-B306-A0B3824B4B50}" destId="{7EAB589A-AE6A-4038-B6B5-6295BEE3AE1F}" srcOrd="1" destOrd="0" presId="urn:microsoft.com/office/officeart/2018/5/layout/IconCircleLabelList"/>
    <dgm:cxn modelId="{3B46BDB9-DE59-4F69-A604-0ADA73740BED}" type="presParOf" srcId="{C3925677-8228-4A3F-B306-A0B3824B4B50}" destId="{3DCDF445-F96C-4121-B2C5-52364B8B2E6C}" srcOrd="2" destOrd="0" presId="urn:microsoft.com/office/officeart/2018/5/layout/IconCircleLabelList"/>
    <dgm:cxn modelId="{B2EAC6D7-5F96-4384-ACBD-C2230D3C201E}" type="presParOf" srcId="{C3925677-8228-4A3F-B306-A0B3824B4B50}" destId="{8A7F20A7-F07F-4555-8663-C524451AD66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1D6495-E241-431B-9463-00367036D360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9E70DF3-BE02-4F0E-9165-95C5373AF77E}">
      <dgm:prSet/>
      <dgm:spPr/>
      <dgm:t>
        <a:bodyPr/>
        <a:lstStyle/>
        <a:p>
          <a:r>
            <a:rPr lang="en-GB"/>
            <a:t>Install BREW</a:t>
          </a:r>
          <a:endParaRPr lang="en-US"/>
        </a:p>
      </dgm:t>
    </dgm:pt>
    <dgm:pt modelId="{47DB1D8B-35A6-4CDB-9A33-B0EA0480930B}" type="parTrans" cxnId="{E9E45C3D-22E1-42A9-A490-9C80014724FD}">
      <dgm:prSet/>
      <dgm:spPr/>
      <dgm:t>
        <a:bodyPr/>
        <a:lstStyle/>
        <a:p>
          <a:endParaRPr lang="en-US"/>
        </a:p>
      </dgm:t>
    </dgm:pt>
    <dgm:pt modelId="{77B71D90-A23A-453C-8F22-48F1795AC9DF}" type="sibTrans" cxnId="{E9E45C3D-22E1-42A9-A490-9C80014724FD}">
      <dgm:prSet/>
      <dgm:spPr/>
      <dgm:t>
        <a:bodyPr/>
        <a:lstStyle/>
        <a:p>
          <a:endParaRPr lang="en-US"/>
        </a:p>
      </dgm:t>
    </dgm:pt>
    <dgm:pt modelId="{1B2C2981-FE61-45F2-B6EA-D15265B311CD}">
      <dgm:prSet/>
      <dgm:spPr/>
      <dgm:t>
        <a:bodyPr/>
        <a:lstStyle/>
        <a:p>
          <a:r>
            <a:rPr lang="en-GB"/>
            <a:t>Install QEMU</a:t>
          </a:r>
          <a:endParaRPr lang="en-US"/>
        </a:p>
      </dgm:t>
    </dgm:pt>
    <dgm:pt modelId="{2F969BF0-5397-46B7-8435-458894AB15C4}" type="parTrans" cxnId="{5B1C42C9-0829-460C-AD6B-B2A5EC087409}">
      <dgm:prSet/>
      <dgm:spPr/>
      <dgm:t>
        <a:bodyPr/>
        <a:lstStyle/>
        <a:p>
          <a:endParaRPr lang="en-US"/>
        </a:p>
      </dgm:t>
    </dgm:pt>
    <dgm:pt modelId="{A9FBCCD9-9E25-4877-BB25-5F0EF6CA3D1A}" type="sibTrans" cxnId="{5B1C42C9-0829-460C-AD6B-B2A5EC087409}">
      <dgm:prSet/>
      <dgm:spPr/>
      <dgm:t>
        <a:bodyPr/>
        <a:lstStyle/>
        <a:p>
          <a:endParaRPr lang="en-US"/>
        </a:p>
      </dgm:t>
    </dgm:pt>
    <dgm:pt modelId="{AC92901E-0BF0-42A6-95FA-1D3D7E0CA729}">
      <dgm:prSet/>
      <dgm:spPr/>
      <dgm:t>
        <a:bodyPr/>
        <a:lstStyle/>
        <a:p>
          <a:r>
            <a:rPr lang="en-GB"/>
            <a:t>Install ARM GNU TOOLCHAIN </a:t>
          </a:r>
          <a:endParaRPr lang="en-US"/>
        </a:p>
      </dgm:t>
    </dgm:pt>
    <dgm:pt modelId="{AA60B74C-B3CE-4C34-BB2D-10243810A341}" type="parTrans" cxnId="{859BF621-CA58-40AB-8F2A-FC34B47FB648}">
      <dgm:prSet/>
      <dgm:spPr/>
      <dgm:t>
        <a:bodyPr/>
        <a:lstStyle/>
        <a:p>
          <a:endParaRPr lang="en-US"/>
        </a:p>
      </dgm:t>
    </dgm:pt>
    <dgm:pt modelId="{730178AF-CD5E-4E7B-8544-02CFD5859474}" type="sibTrans" cxnId="{859BF621-CA58-40AB-8F2A-FC34B47FB648}">
      <dgm:prSet/>
      <dgm:spPr/>
      <dgm:t>
        <a:bodyPr/>
        <a:lstStyle/>
        <a:p>
          <a:endParaRPr lang="en-US"/>
        </a:p>
      </dgm:t>
    </dgm:pt>
    <dgm:pt modelId="{E2EE18E6-4503-4578-B804-2C69E7B80CB1}">
      <dgm:prSet/>
      <dgm:spPr/>
      <dgm:t>
        <a:bodyPr/>
        <a:lstStyle/>
        <a:p>
          <a:r>
            <a:rPr lang="en-GB" dirty="0"/>
            <a:t>Create a QEMU shell path</a:t>
          </a:r>
          <a:endParaRPr lang="en-US" dirty="0"/>
        </a:p>
      </dgm:t>
    </dgm:pt>
    <dgm:pt modelId="{194D85F5-5521-4ED4-BB81-F261D3A87AD0}" type="parTrans" cxnId="{013726AE-7142-472E-B226-622539950003}">
      <dgm:prSet/>
      <dgm:spPr/>
      <dgm:t>
        <a:bodyPr/>
        <a:lstStyle/>
        <a:p>
          <a:endParaRPr lang="en-US"/>
        </a:p>
      </dgm:t>
    </dgm:pt>
    <dgm:pt modelId="{F2ACF6AC-3379-4418-A597-855FA9987B4E}" type="sibTrans" cxnId="{013726AE-7142-472E-B226-622539950003}">
      <dgm:prSet/>
      <dgm:spPr/>
      <dgm:t>
        <a:bodyPr/>
        <a:lstStyle/>
        <a:p>
          <a:endParaRPr lang="en-US"/>
        </a:p>
      </dgm:t>
    </dgm:pt>
    <dgm:pt modelId="{D0693873-B445-4FBA-B0AF-DB963B8078B4}">
      <dgm:prSet/>
      <dgm:spPr/>
      <dgm:t>
        <a:bodyPr/>
        <a:lstStyle/>
        <a:p>
          <a:r>
            <a:rPr lang="en-GB" dirty="0"/>
            <a:t>Use Visual Studio Code for building, running and debugging the </a:t>
          </a:r>
          <a:r>
            <a:rPr lang="en-GB" dirty="0" err="1"/>
            <a:t>FreeRTOS</a:t>
          </a:r>
          <a:r>
            <a:rPr lang="en-GB" dirty="0"/>
            <a:t> demo with QEMU</a:t>
          </a:r>
          <a:endParaRPr lang="en-US" dirty="0"/>
        </a:p>
      </dgm:t>
    </dgm:pt>
    <dgm:pt modelId="{7ED5D0BF-04B3-4CD3-AEE2-66FEA34EE90A}" type="parTrans" cxnId="{FF661B32-73F7-46F7-AA67-64D4CF873A53}">
      <dgm:prSet/>
      <dgm:spPr/>
      <dgm:t>
        <a:bodyPr/>
        <a:lstStyle/>
        <a:p>
          <a:endParaRPr lang="en-US"/>
        </a:p>
      </dgm:t>
    </dgm:pt>
    <dgm:pt modelId="{B25D7718-7CCE-4041-951B-4B5018D446A2}" type="sibTrans" cxnId="{FF661B32-73F7-46F7-AA67-64D4CF873A53}">
      <dgm:prSet/>
      <dgm:spPr/>
      <dgm:t>
        <a:bodyPr/>
        <a:lstStyle/>
        <a:p>
          <a:endParaRPr lang="en-US"/>
        </a:p>
      </dgm:t>
    </dgm:pt>
    <dgm:pt modelId="{9BF555EE-7E5B-4F2D-803A-4DEC3085F1DA}">
      <dgm:prSet/>
      <dgm:spPr/>
      <dgm:t>
        <a:bodyPr/>
        <a:lstStyle/>
        <a:p>
          <a:r>
            <a:rPr lang="en-US" dirty="0"/>
            <a:t>Download </a:t>
          </a:r>
          <a:r>
            <a:rPr lang="en-US" dirty="0" err="1"/>
            <a:t>FreeRTOS</a:t>
          </a:r>
          <a:r>
            <a:rPr lang="en-US" dirty="0"/>
            <a:t> project files</a:t>
          </a:r>
        </a:p>
      </dgm:t>
    </dgm:pt>
    <dgm:pt modelId="{0A1B398B-E53D-45F9-85E2-0DE849D03598}" type="parTrans" cxnId="{72EAF49F-4D91-4D88-BD4B-76567DF81C2A}">
      <dgm:prSet/>
      <dgm:spPr/>
    </dgm:pt>
    <dgm:pt modelId="{995F1C3D-009F-4A31-A54B-2DE462470441}" type="sibTrans" cxnId="{72EAF49F-4D91-4D88-BD4B-76567DF81C2A}">
      <dgm:prSet/>
      <dgm:spPr/>
      <dgm:t>
        <a:bodyPr/>
        <a:lstStyle/>
        <a:p>
          <a:endParaRPr lang="en-GB"/>
        </a:p>
      </dgm:t>
    </dgm:pt>
    <dgm:pt modelId="{E8D88F1F-67A1-4DFD-924A-7F10F71E67B0}" type="pres">
      <dgm:prSet presAssocID="{011D6495-E241-431B-9463-00367036D360}" presName="Name0" presStyleCnt="0">
        <dgm:presLayoutVars>
          <dgm:dir/>
          <dgm:resizeHandles val="exact"/>
        </dgm:presLayoutVars>
      </dgm:prSet>
      <dgm:spPr/>
    </dgm:pt>
    <dgm:pt modelId="{AB713B47-0762-4DD9-B1B9-88684496592F}" type="pres">
      <dgm:prSet presAssocID="{89E70DF3-BE02-4F0E-9165-95C5373AF77E}" presName="node" presStyleLbl="node1" presStyleIdx="0" presStyleCnt="6">
        <dgm:presLayoutVars>
          <dgm:bulletEnabled val="1"/>
        </dgm:presLayoutVars>
      </dgm:prSet>
      <dgm:spPr/>
    </dgm:pt>
    <dgm:pt modelId="{EC5244CF-C56C-483B-B375-C2BECBF1130F}" type="pres">
      <dgm:prSet presAssocID="{77B71D90-A23A-453C-8F22-48F1795AC9DF}" presName="sibTrans" presStyleLbl="sibTrans1D1" presStyleIdx="0" presStyleCnt="5"/>
      <dgm:spPr/>
    </dgm:pt>
    <dgm:pt modelId="{7BBB33AB-CDCC-4DD8-9AA2-9836DD3590DE}" type="pres">
      <dgm:prSet presAssocID="{77B71D90-A23A-453C-8F22-48F1795AC9DF}" presName="connectorText" presStyleLbl="sibTrans1D1" presStyleIdx="0" presStyleCnt="5"/>
      <dgm:spPr/>
    </dgm:pt>
    <dgm:pt modelId="{005D9399-5580-420A-883C-88E8F417A018}" type="pres">
      <dgm:prSet presAssocID="{1B2C2981-FE61-45F2-B6EA-D15265B311CD}" presName="node" presStyleLbl="node1" presStyleIdx="1" presStyleCnt="6">
        <dgm:presLayoutVars>
          <dgm:bulletEnabled val="1"/>
        </dgm:presLayoutVars>
      </dgm:prSet>
      <dgm:spPr/>
    </dgm:pt>
    <dgm:pt modelId="{6888C5E5-2B23-4427-8B59-98442D4DADD9}" type="pres">
      <dgm:prSet presAssocID="{A9FBCCD9-9E25-4877-BB25-5F0EF6CA3D1A}" presName="sibTrans" presStyleLbl="sibTrans1D1" presStyleIdx="1" presStyleCnt="5"/>
      <dgm:spPr/>
    </dgm:pt>
    <dgm:pt modelId="{F8FB70D3-0F21-4A3D-9AB2-356277F1CBFA}" type="pres">
      <dgm:prSet presAssocID="{A9FBCCD9-9E25-4877-BB25-5F0EF6CA3D1A}" presName="connectorText" presStyleLbl="sibTrans1D1" presStyleIdx="1" presStyleCnt="5"/>
      <dgm:spPr/>
    </dgm:pt>
    <dgm:pt modelId="{1FC62FF1-CFC8-41B5-8A7E-8B9631969FD9}" type="pres">
      <dgm:prSet presAssocID="{AC92901E-0BF0-42A6-95FA-1D3D7E0CA729}" presName="node" presStyleLbl="node1" presStyleIdx="2" presStyleCnt="6">
        <dgm:presLayoutVars>
          <dgm:bulletEnabled val="1"/>
        </dgm:presLayoutVars>
      </dgm:prSet>
      <dgm:spPr/>
    </dgm:pt>
    <dgm:pt modelId="{98F12E1F-ED6B-45F0-A2CD-07032AEC1F70}" type="pres">
      <dgm:prSet presAssocID="{730178AF-CD5E-4E7B-8544-02CFD5859474}" presName="sibTrans" presStyleLbl="sibTrans1D1" presStyleIdx="2" presStyleCnt="5"/>
      <dgm:spPr/>
    </dgm:pt>
    <dgm:pt modelId="{CD8432FF-83CB-4FE3-A548-EE86A17C79C3}" type="pres">
      <dgm:prSet presAssocID="{730178AF-CD5E-4E7B-8544-02CFD5859474}" presName="connectorText" presStyleLbl="sibTrans1D1" presStyleIdx="2" presStyleCnt="5"/>
      <dgm:spPr/>
    </dgm:pt>
    <dgm:pt modelId="{13F52FCB-9CA8-455E-8AAE-307254640D71}" type="pres">
      <dgm:prSet presAssocID="{E2EE18E6-4503-4578-B804-2C69E7B80CB1}" presName="node" presStyleLbl="node1" presStyleIdx="3" presStyleCnt="6">
        <dgm:presLayoutVars>
          <dgm:bulletEnabled val="1"/>
        </dgm:presLayoutVars>
      </dgm:prSet>
      <dgm:spPr/>
    </dgm:pt>
    <dgm:pt modelId="{FAD66F6A-CEFA-40F4-A06F-58E92097E203}" type="pres">
      <dgm:prSet presAssocID="{F2ACF6AC-3379-4418-A597-855FA9987B4E}" presName="sibTrans" presStyleLbl="sibTrans1D1" presStyleIdx="3" presStyleCnt="5"/>
      <dgm:spPr/>
    </dgm:pt>
    <dgm:pt modelId="{F026D7D5-E180-4AA7-912E-E5C9EE3F1D96}" type="pres">
      <dgm:prSet presAssocID="{F2ACF6AC-3379-4418-A597-855FA9987B4E}" presName="connectorText" presStyleLbl="sibTrans1D1" presStyleIdx="3" presStyleCnt="5"/>
      <dgm:spPr/>
    </dgm:pt>
    <dgm:pt modelId="{7AFC2AE1-2A37-4E4A-B813-3F7C3C71C2FC}" type="pres">
      <dgm:prSet presAssocID="{9BF555EE-7E5B-4F2D-803A-4DEC3085F1DA}" presName="node" presStyleLbl="node1" presStyleIdx="4" presStyleCnt="6">
        <dgm:presLayoutVars>
          <dgm:bulletEnabled val="1"/>
        </dgm:presLayoutVars>
      </dgm:prSet>
      <dgm:spPr/>
    </dgm:pt>
    <dgm:pt modelId="{84CB14CD-3173-4143-9282-E3B624F61948}" type="pres">
      <dgm:prSet presAssocID="{995F1C3D-009F-4A31-A54B-2DE462470441}" presName="sibTrans" presStyleLbl="sibTrans1D1" presStyleIdx="4" presStyleCnt="5"/>
      <dgm:spPr/>
    </dgm:pt>
    <dgm:pt modelId="{1DD55748-7222-4B7A-AEB8-A9F086E848D4}" type="pres">
      <dgm:prSet presAssocID="{995F1C3D-009F-4A31-A54B-2DE462470441}" presName="connectorText" presStyleLbl="sibTrans1D1" presStyleIdx="4" presStyleCnt="5"/>
      <dgm:spPr/>
    </dgm:pt>
    <dgm:pt modelId="{363BC5BB-F2F6-495D-8C62-75E368A49EAE}" type="pres">
      <dgm:prSet presAssocID="{D0693873-B445-4FBA-B0AF-DB963B8078B4}" presName="node" presStyleLbl="node1" presStyleIdx="5" presStyleCnt="6">
        <dgm:presLayoutVars>
          <dgm:bulletEnabled val="1"/>
        </dgm:presLayoutVars>
      </dgm:prSet>
      <dgm:spPr/>
    </dgm:pt>
  </dgm:ptLst>
  <dgm:cxnLst>
    <dgm:cxn modelId="{237FB600-9283-41C0-ADE5-CE2ED68F0EB4}" type="presOf" srcId="{995F1C3D-009F-4A31-A54B-2DE462470441}" destId="{84CB14CD-3173-4143-9282-E3B624F61948}" srcOrd="0" destOrd="0" presId="urn:microsoft.com/office/officeart/2016/7/layout/RepeatingBendingProcessNew"/>
    <dgm:cxn modelId="{6102D90C-AD4F-4659-B1A5-9E0B13202A9A}" type="presOf" srcId="{730178AF-CD5E-4E7B-8544-02CFD5859474}" destId="{CD8432FF-83CB-4FE3-A548-EE86A17C79C3}" srcOrd="1" destOrd="0" presId="urn:microsoft.com/office/officeart/2016/7/layout/RepeatingBendingProcessNew"/>
    <dgm:cxn modelId="{04447F0E-E652-4F43-8B11-FD25F406AC86}" type="presOf" srcId="{A9FBCCD9-9E25-4877-BB25-5F0EF6CA3D1A}" destId="{F8FB70D3-0F21-4A3D-9AB2-356277F1CBFA}" srcOrd="1" destOrd="0" presId="urn:microsoft.com/office/officeart/2016/7/layout/RepeatingBendingProcessNew"/>
    <dgm:cxn modelId="{5DA64E0F-9F94-489B-A672-541B2C5199D0}" type="presOf" srcId="{F2ACF6AC-3379-4418-A597-855FA9987B4E}" destId="{FAD66F6A-CEFA-40F4-A06F-58E92097E203}" srcOrd="0" destOrd="0" presId="urn:microsoft.com/office/officeart/2016/7/layout/RepeatingBendingProcessNew"/>
    <dgm:cxn modelId="{CF95CE0F-439E-4E36-8825-930B9B4A09A2}" type="presOf" srcId="{AC92901E-0BF0-42A6-95FA-1D3D7E0CA729}" destId="{1FC62FF1-CFC8-41B5-8A7E-8B9631969FD9}" srcOrd="0" destOrd="0" presId="urn:microsoft.com/office/officeart/2016/7/layout/RepeatingBendingProcessNew"/>
    <dgm:cxn modelId="{859BF621-CA58-40AB-8F2A-FC34B47FB648}" srcId="{011D6495-E241-431B-9463-00367036D360}" destId="{AC92901E-0BF0-42A6-95FA-1D3D7E0CA729}" srcOrd="2" destOrd="0" parTransId="{AA60B74C-B3CE-4C34-BB2D-10243810A341}" sibTransId="{730178AF-CD5E-4E7B-8544-02CFD5859474}"/>
    <dgm:cxn modelId="{C7C4AB29-BF9F-4343-A8FC-375D8270AC2E}" type="presOf" srcId="{E2EE18E6-4503-4578-B804-2C69E7B80CB1}" destId="{13F52FCB-9CA8-455E-8AAE-307254640D71}" srcOrd="0" destOrd="0" presId="urn:microsoft.com/office/officeart/2016/7/layout/RepeatingBendingProcessNew"/>
    <dgm:cxn modelId="{FF661B32-73F7-46F7-AA67-64D4CF873A53}" srcId="{011D6495-E241-431B-9463-00367036D360}" destId="{D0693873-B445-4FBA-B0AF-DB963B8078B4}" srcOrd="5" destOrd="0" parTransId="{7ED5D0BF-04B3-4CD3-AEE2-66FEA34EE90A}" sibTransId="{B25D7718-7CCE-4041-951B-4B5018D446A2}"/>
    <dgm:cxn modelId="{0957F835-5722-40AA-9F12-0D9C4871E0E8}" type="presOf" srcId="{77B71D90-A23A-453C-8F22-48F1795AC9DF}" destId="{EC5244CF-C56C-483B-B375-C2BECBF1130F}" srcOrd="0" destOrd="0" presId="urn:microsoft.com/office/officeart/2016/7/layout/RepeatingBendingProcessNew"/>
    <dgm:cxn modelId="{14DFE336-7016-4C1A-A22F-1C0BA8C34866}" type="presOf" srcId="{1B2C2981-FE61-45F2-B6EA-D15265B311CD}" destId="{005D9399-5580-420A-883C-88E8F417A018}" srcOrd="0" destOrd="0" presId="urn:microsoft.com/office/officeart/2016/7/layout/RepeatingBendingProcessNew"/>
    <dgm:cxn modelId="{E9E45C3D-22E1-42A9-A490-9C80014724FD}" srcId="{011D6495-E241-431B-9463-00367036D360}" destId="{89E70DF3-BE02-4F0E-9165-95C5373AF77E}" srcOrd="0" destOrd="0" parTransId="{47DB1D8B-35A6-4CDB-9A33-B0EA0480930B}" sibTransId="{77B71D90-A23A-453C-8F22-48F1795AC9DF}"/>
    <dgm:cxn modelId="{5C02C23D-F53E-4B20-93CA-7D79C0875CEF}" type="presOf" srcId="{9BF555EE-7E5B-4F2D-803A-4DEC3085F1DA}" destId="{7AFC2AE1-2A37-4E4A-B813-3F7C3C71C2FC}" srcOrd="0" destOrd="0" presId="urn:microsoft.com/office/officeart/2016/7/layout/RepeatingBendingProcessNew"/>
    <dgm:cxn modelId="{9969963E-7E8A-4A54-9CEE-741571CC1A86}" type="presOf" srcId="{D0693873-B445-4FBA-B0AF-DB963B8078B4}" destId="{363BC5BB-F2F6-495D-8C62-75E368A49EAE}" srcOrd="0" destOrd="0" presId="urn:microsoft.com/office/officeart/2016/7/layout/RepeatingBendingProcessNew"/>
    <dgm:cxn modelId="{B031D341-ACC3-4881-89E4-F8E323DD7C9E}" type="presOf" srcId="{89E70DF3-BE02-4F0E-9165-95C5373AF77E}" destId="{AB713B47-0762-4DD9-B1B9-88684496592F}" srcOrd="0" destOrd="0" presId="urn:microsoft.com/office/officeart/2016/7/layout/RepeatingBendingProcessNew"/>
    <dgm:cxn modelId="{DF48925F-B267-4799-9162-520B2D0B5A86}" type="presOf" srcId="{A9FBCCD9-9E25-4877-BB25-5F0EF6CA3D1A}" destId="{6888C5E5-2B23-4427-8B59-98442D4DADD9}" srcOrd="0" destOrd="0" presId="urn:microsoft.com/office/officeart/2016/7/layout/RepeatingBendingProcessNew"/>
    <dgm:cxn modelId="{16074764-0720-4148-A40F-874C8E2553BE}" type="presOf" srcId="{011D6495-E241-431B-9463-00367036D360}" destId="{E8D88F1F-67A1-4DFD-924A-7F10F71E67B0}" srcOrd="0" destOrd="0" presId="urn:microsoft.com/office/officeart/2016/7/layout/RepeatingBendingProcessNew"/>
    <dgm:cxn modelId="{40C79A77-3067-4E19-A2B0-22EF410EC867}" type="presOf" srcId="{730178AF-CD5E-4E7B-8544-02CFD5859474}" destId="{98F12E1F-ED6B-45F0-A2CD-07032AEC1F70}" srcOrd="0" destOrd="0" presId="urn:microsoft.com/office/officeart/2016/7/layout/RepeatingBendingProcessNew"/>
    <dgm:cxn modelId="{72EAF49F-4D91-4D88-BD4B-76567DF81C2A}" srcId="{011D6495-E241-431B-9463-00367036D360}" destId="{9BF555EE-7E5B-4F2D-803A-4DEC3085F1DA}" srcOrd="4" destOrd="0" parTransId="{0A1B398B-E53D-45F9-85E2-0DE849D03598}" sibTransId="{995F1C3D-009F-4A31-A54B-2DE462470441}"/>
    <dgm:cxn modelId="{013726AE-7142-472E-B226-622539950003}" srcId="{011D6495-E241-431B-9463-00367036D360}" destId="{E2EE18E6-4503-4578-B804-2C69E7B80CB1}" srcOrd="3" destOrd="0" parTransId="{194D85F5-5521-4ED4-BB81-F261D3A87AD0}" sibTransId="{F2ACF6AC-3379-4418-A597-855FA9987B4E}"/>
    <dgm:cxn modelId="{5B1C42C9-0829-460C-AD6B-B2A5EC087409}" srcId="{011D6495-E241-431B-9463-00367036D360}" destId="{1B2C2981-FE61-45F2-B6EA-D15265B311CD}" srcOrd="1" destOrd="0" parTransId="{2F969BF0-5397-46B7-8435-458894AB15C4}" sibTransId="{A9FBCCD9-9E25-4877-BB25-5F0EF6CA3D1A}"/>
    <dgm:cxn modelId="{162249EB-44C8-4093-B686-E1138086B4EE}" type="presOf" srcId="{F2ACF6AC-3379-4418-A597-855FA9987B4E}" destId="{F026D7D5-E180-4AA7-912E-E5C9EE3F1D96}" srcOrd="1" destOrd="0" presId="urn:microsoft.com/office/officeart/2016/7/layout/RepeatingBendingProcessNew"/>
    <dgm:cxn modelId="{BBCCC2EB-9344-4420-A1D2-6741D9B57818}" type="presOf" srcId="{995F1C3D-009F-4A31-A54B-2DE462470441}" destId="{1DD55748-7222-4B7A-AEB8-A9F086E848D4}" srcOrd="1" destOrd="0" presId="urn:microsoft.com/office/officeart/2016/7/layout/RepeatingBendingProcessNew"/>
    <dgm:cxn modelId="{4CAB72F8-FE47-4A03-9FB0-50CB9FFBC3D4}" type="presOf" srcId="{77B71D90-A23A-453C-8F22-48F1795AC9DF}" destId="{7BBB33AB-CDCC-4DD8-9AA2-9836DD3590DE}" srcOrd="1" destOrd="0" presId="urn:microsoft.com/office/officeart/2016/7/layout/RepeatingBendingProcessNew"/>
    <dgm:cxn modelId="{E03F0DCE-2E16-49DC-B8C0-242980448E44}" type="presParOf" srcId="{E8D88F1F-67A1-4DFD-924A-7F10F71E67B0}" destId="{AB713B47-0762-4DD9-B1B9-88684496592F}" srcOrd="0" destOrd="0" presId="urn:microsoft.com/office/officeart/2016/7/layout/RepeatingBendingProcessNew"/>
    <dgm:cxn modelId="{2B21BAF3-F55B-439D-9F4F-ED2649009F40}" type="presParOf" srcId="{E8D88F1F-67A1-4DFD-924A-7F10F71E67B0}" destId="{EC5244CF-C56C-483B-B375-C2BECBF1130F}" srcOrd="1" destOrd="0" presId="urn:microsoft.com/office/officeart/2016/7/layout/RepeatingBendingProcessNew"/>
    <dgm:cxn modelId="{34ED2D6C-232C-426E-9F03-59D2074823A5}" type="presParOf" srcId="{EC5244CF-C56C-483B-B375-C2BECBF1130F}" destId="{7BBB33AB-CDCC-4DD8-9AA2-9836DD3590DE}" srcOrd="0" destOrd="0" presId="urn:microsoft.com/office/officeart/2016/7/layout/RepeatingBendingProcessNew"/>
    <dgm:cxn modelId="{235543D6-AA2E-49AA-90A8-DB7FF6729BE8}" type="presParOf" srcId="{E8D88F1F-67A1-4DFD-924A-7F10F71E67B0}" destId="{005D9399-5580-420A-883C-88E8F417A018}" srcOrd="2" destOrd="0" presId="urn:microsoft.com/office/officeart/2016/7/layout/RepeatingBendingProcessNew"/>
    <dgm:cxn modelId="{72BCA622-977A-4D2C-BA22-5D4A38E39D2C}" type="presParOf" srcId="{E8D88F1F-67A1-4DFD-924A-7F10F71E67B0}" destId="{6888C5E5-2B23-4427-8B59-98442D4DADD9}" srcOrd="3" destOrd="0" presId="urn:microsoft.com/office/officeart/2016/7/layout/RepeatingBendingProcessNew"/>
    <dgm:cxn modelId="{16CBF78D-64FB-4A9F-AD89-B36852F9613E}" type="presParOf" srcId="{6888C5E5-2B23-4427-8B59-98442D4DADD9}" destId="{F8FB70D3-0F21-4A3D-9AB2-356277F1CBFA}" srcOrd="0" destOrd="0" presId="urn:microsoft.com/office/officeart/2016/7/layout/RepeatingBendingProcessNew"/>
    <dgm:cxn modelId="{0203E3CC-8FFF-490A-934C-318E9DF0A81C}" type="presParOf" srcId="{E8D88F1F-67A1-4DFD-924A-7F10F71E67B0}" destId="{1FC62FF1-CFC8-41B5-8A7E-8B9631969FD9}" srcOrd="4" destOrd="0" presId="urn:microsoft.com/office/officeart/2016/7/layout/RepeatingBendingProcessNew"/>
    <dgm:cxn modelId="{751C7D0B-2710-4B65-95F3-BF726534A004}" type="presParOf" srcId="{E8D88F1F-67A1-4DFD-924A-7F10F71E67B0}" destId="{98F12E1F-ED6B-45F0-A2CD-07032AEC1F70}" srcOrd="5" destOrd="0" presId="urn:microsoft.com/office/officeart/2016/7/layout/RepeatingBendingProcessNew"/>
    <dgm:cxn modelId="{A4AA202E-177A-41D3-9ACD-379EE2FD7E6F}" type="presParOf" srcId="{98F12E1F-ED6B-45F0-A2CD-07032AEC1F70}" destId="{CD8432FF-83CB-4FE3-A548-EE86A17C79C3}" srcOrd="0" destOrd="0" presId="urn:microsoft.com/office/officeart/2016/7/layout/RepeatingBendingProcessNew"/>
    <dgm:cxn modelId="{2EC7B123-9ED7-4A96-AAA2-F4568ABA70D2}" type="presParOf" srcId="{E8D88F1F-67A1-4DFD-924A-7F10F71E67B0}" destId="{13F52FCB-9CA8-455E-8AAE-307254640D71}" srcOrd="6" destOrd="0" presId="urn:microsoft.com/office/officeart/2016/7/layout/RepeatingBendingProcessNew"/>
    <dgm:cxn modelId="{D00469B8-2F1E-41AA-A325-E8E45E8B804B}" type="presParOf" srcId="{E8D88F1F-67A1-4DFD-924A-7F10F71E67B0}" destId="{FAD66F6A-CEFA-40F4-A06F-58E92097E203}" srcOrd="7" destOrd="0" presId="urn:microsoft.com/office/officeart/2016/7/layout/RepeatingBendingProcessNew"/>
    <dgm:cxn modelId="{F90D9686-7E7E-4B86-8160-7EF895921545}" type="presParOf" srcId="{FAD66F6A-CEFA-40F4-A06F-58E92097E203}" destId="{F026D7D5-E180-4AA7-912E-E5C9EE3F1D96}" srcOrd="0" destOrd="0" presId="urn:microsoft.com/office/officeart/2016/7/layout/RepeatingBendingProcessNew"/>
    <dgm:cxn modelId="{2643A29C-0104-4D03-9516-4AAE1C0F9BB6}" type="presParOf" srcId="{E8D88F1F-67A1-4DFD-924A-7F10F71E67B0}" destId="{7AFC2AE1-2A37-4E4A-B813-3F7C3C71C2FC}" srcOrd="8" destOrd="0" presId="urn:microsoft.com/office/officeart/2016/7/layout/RepeatingBendingProcessNew"/>
    <dgm:cxn modelId="{90F9F4F6-15AB-41C1-A0EE-CA6B4FF5BF7E}" type="presParOf" srcId="{E8D88F1F-67A1-4DFD-924A-7F10F71E67B0}" destId="{84CB14CD-3173-4143-9282-E3B624F61948}" srcOrd="9" destOrd="0" presId="urn:microsoft.com/office/officeart/2016/7/layout/RepeatingBendingProcessNew"/>
    <dgm:cxn modelId="{8FA92D85-E795-408B-974B-EB073744863F}" type="presParOf" srcId="{84CB14CD-3173-4143-9282-E3B624F61948}" destId="{1DD55748-7222-4B7A-AEB8-A9F086E848D4}" srcOrd="0" destOrd="0" presId="urn:microsoft.com/office/officeart/2016/7/layout/RepeatingBendingProcessNew"/>
    <dgm:cxn modelId="{E6C48C46-C288-4AEE-82DC-7DDA16D16032}" type="presParOf" srcId="{E8D88F1F-67A1-4DFD-924A-7F10F71E67B0}" destId="{363BC5BB-F2F6-495D-8C62-75E368A49EA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5CB1D6-E71D-4707-B75C-C246C306268C}" type="doc">
      <dgm:prSet loTypeId="urn:microsoft.com/office/officeart/2005/8/layout/hChevron3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GB"/>
        </a:p>
      </dgm:t>
    </dgm:pt>
    <dgm:pt modelId="{CE9C6BEF-185B-4FEF-8894-BA9753951AE4}">
      <dgm:prSet/>
      <dgm:spPr/>
      <dgm:t>
        <a:bodyPr/>
        <a:lstStyle/>
        <a:p>
          <a:r>
            <a:rPr lang="it-IT" dirty="0" err="1"/>
            <a:t>Install</a:t>
          </a:r>
          <a:r>
            <a:rPr lang="it-IT" dirty="0"/>
            <a:t> MYSYS2</a:t>
          </a:r>
        </a:p>
      </dgm:t>
    </dgm:pt>
    <dgm:pt modelId="{37B715B5-6826-4D0E-BC9E-E5EA527C5499}" type="parTrans" cxnId="{C498D454-E0F3-47A1-A026-DE66369F98EE}">
      <dgm:prSet/>
      <dgm:spPr/>
      <dgm:t>
        <a:bodyPr/>
        <a:lstStyle/>
        <a:p>
          <a:endParaRPr lang="en-GB"/>
        </a:p>
      </dgm:t>
    </dgm:pt>
    <dgm:pt modelId="{8056B909-2273-49C7-96FE-F12777386DAB}" type="sibTrans" cxnId="{C498D454-E0F3-47A1-A026-DE66369F98EE}">
      <dgm:prSet/>
      <dgm:spPr/>
      <dgm:t>
        <a:bodyPr/>
        <a:lstStyle/>
        <a:p>
          <a:endParaRPr lang="en-GB"/>
        </a:p>
      </dgm:t>
    </dgm:pt>
    <dgm:pt modelId="{2CA51AFC-86DB-4F96-B54A-39AADD11CE82}">
      <dgm:prSet/>
      <dgm:spPr/>
      <dgm:t>
        <a:bodyPr/>
        <a:lstStyle/>
        <a:p>
          <a:r>
            <a:rPr lang="en-US"/>
            <a:t>Download QEMU source code from MYSYS</a:t>
          </a:r>
          <a:endParaRPr lang="it-IT"/>
        </a:p>
      </dgm:t>
    </dgm:pt>
    <dgm:pt modelId="{0698C33A-A60A-4ABE-8725-9DBABC1405CE}" type="parTrans" cxnId="{CD619C53-EC0B-4DCE-BA71-5EEC8CEF2ABC}">
      <dgm:prSet/>
      <dgm:spPr/>
      <dgm:t>
        <a:bodyPr/>
        <a:lstStyle/>
        <a:p>
          <a:endParaRPr lang="en-GB"/>
        </a:p>
      </dgm:t>
    </dgm:pt>
    <dgm:pt modelId="{D3868169-346C-4DD3-9E1F-9B9724E4720F}" type="sibTrans" cxnId="{CD619C53-EC0B-4DCE-BA71-5EEC8CEF2ABC}">
      <dgm:prSet/>
      <dgm:spPr/>
      <dgm:t>
        <a:bodyPr/>
        <a:lstStyle/>
        <a:p>
          <a:endParaRPr lang="en-GB"/>
        </a:p>
      </dgm:t>
    </dgm:pt>
    <dgm:pt modelId="{6B07BEAF-8016-4E58-BDA7-C7B49F152E03}">
      <dgm:prSet/>
      <dgm:spPr/>
      <dgm:t>
        <a:bodyPr/>
        <a:lstStyle/>
        <a:p>
          <a:r>
            <a:rPr lang="it-IT"/>
            <a:t>Install arm-none-eabi-gcc compiler</a:t>
          </a:r>
        </a:p>
      </dgm:t>
    </dgm:pt>
    <dgm:pt modelId="{D2556EBB-53B0-4853-80C4-D62640C935E6}" type="parTrans" cxnId="{017FD719-A4B1-4CE2-899D-25D1F326EA78}">
      <dgm:prSet/>
      <dgm:spPr/>
      <dgm:t>
        <a:bodyPr/>
        <a:lstStyle/>
        <a:p>
          <a:endParaRPr lang="en-GB"/>
        </a:p>
      </dgm:t>
    </dgm:pt>
    <dgm:pt modelId="{D7AB3265-3363-4C00-BB9F-56FDDC913287}" type="sibTrans" cxnId="{017FD719-A4B1-4CE2-899D-25D1F326EA78}">
      <dgm:prSet/>
      <dgm:spPr/>
      <dgm:t>
        <a:bodyPr/>
        <a:lstStyle/>
        <a:p>
          <a:endParaRPr lang="en-GB"/>
        </a:p>
      </dgm:t>
    </dgm:pt>
    <dgm:pt modelId="{4B0F1593-56A5-471C-A90A-BD8C29B9D46C}">
      <dgm:prSet/>
      <dgm:spPr/>
      <dgm:t>
        <a:bodyPr/>
        <a:lstStyle/>
        <a:p>
          <a:r>
            <a:rPr lang="it-IT"/>
            <a:t>Download FreeRTOS project files</a:t>
          </a:r>
        </a:p>
      </dgm:t>
    </dgm:pt>
    <dgm:pt modelId="{FD2E9283-91FE-4BB9-9A78-8033F34670AB}" type="parTrans" cxnId="{65CF7250-5C22-4C57-AF10-02654AF5CA62}">
      <dgm:prSet/>
      <dgm:spPr/>
      <dgm:t>
        <a:bodyPr/>
        <a:lstStyle/>
        <a:p>
          <a:endParaRPr lang="en-GB"/>
        </a:p>
      </dgm:t>
    </dgm:pt>
    <dgm:pt modelId="{4AADFA10-30A1-44F5-B4F2-0DBCD88B6835}" type="sibTrans" cxnId="{65CF7250-5C22-4C57-AF10-02654AF5CA62}">
      <dgm:prSet/>
      <dgm:spPr/>
      <dgm:t>
        <a:bodyPr/>
        <a:lstStyle/>
        <a:p>
          <a:endParaRPr lang="en-GB"/>
        </a:p>
      </dgm:t>
    </dgm:pt>
    <dgm:pt modelId="{FC6FB023-79F2-4267-A09F-604111CEC4D5}">
      <dgm:prSet/>
      <dgm:spPr/>
      <dgm:t>
        <a:bodyPr/>
        <a:lstStyle/>
        <a:p>
          <a:r>
            <a:rPr lang="en-US"/>
            <a:t>Add the path to your arm-none-eabi-gcc compiler</a:t>
          </a:r>
          <a:endParaRPr lang="it-IT"/>
        </a:p>
      </dgm:t>
    </dgm:pt>
    <dgm:pt modelId="{02989B7E-1BAB-4CBA-95FA-5D592B606686}" type="parTrans" cxnId="{90BA444D-8281-47E4-8420-6EDBDD45CCE9}">
      <dgm:prSet/>
      <dgm:spPr/>
      <dgm:t>
        <a:bodyPr/>
        <a:lstStyle/>
        <a:p>
          <a:endParaRPr lang="en-GB"/>
        </a:p>
      </dgm:t>
    </dgm:pt>
    <dgm:pt modelId="{A9A42C91-E4BA-41E3-B94D-EE6AEF94D974}" type="sibTrans" cxnId="{90BA444D-8281-47E4-8420-6EDBDD45CCE9}">
      <dgm:prSet/>
      <dgm:spPr/>
      <dgm:t>
        <a:bodyPr/>
        <a:lstStyle/>
        <a:p>
          <a:endParaRPr lang="en-GB"/>
        </a:p>
      </dgm:t>
    </dgm:pt>
    <dgm:pt modelId="{7CAC8DA1-B81A-4E12-8385-A8C8ED65B0F8}">
      <dgm:prSet/>
      <dgm:spPr/>
      <dgm:t>
        <a:bodyPr/>
        <a:lstStyle/>
        <a:p>
          <a:r>
            <a:rPr lang="it-IT"/>
            <a:t>Install Cmake</a:t>
          </a:r>
        </a:p>
      </dgm:t>
    </dgm:pt>
    <dgm:pt modelId="{FBECE860-FFDF-47BA-AC8A-8DF22864E211}" type="parTrans" cxnId="{CB79576B-BC94-4FE6-8E77-9532A40C5B15}">
      <dgm:prSet/>
      <dgm:spPr/>
      <dgm:t>
        <a:bodyPr/>
        <a:lstStyle/>
        <a:p>
          <a:endParaRPr lang="en-GB"/>
        </a:p>
      </dgm:t>
    </dgm:pt>
    <dgm:pt modelId="{265CF4A8-1E0D-442D-BEA9-ACD52850DABB}" type="sibTrans" cxnId="{CB79576B-BC94-4FE6-8E77-9532A40C5B15}">
      <dgm:prSet/>
      <dgm:spPr/>
      <dgm:t>
        <a:bodyPr/>
        <a:lstStyle/>
        <a:p>
          <a:endParaRPr lang="en-GB"/>
        </a:p>
      </dgm:t>
    </dgm:pt>
    <dgm:pt modelId="{2E76A649-E010-438D-9123-A1A062E7E866}">
      <dgm:prSet/>
      <dgm:spPr/>
      <dgm:t>
        <a:bodyPr/>
        <a:lstStyle/>
        <a:p>
          <a:r>
            <a:rPr lang="en-GB" dirty="0"/>
            <a:t>Build , run and debug the </a:t>
          </a:r>
          <a:r>
            <a:rPr lang="en-GB" dirty="0" err="1"/>
            <a:t>FreeRTOS</a:t>
          </a:r>
          <a:r>
            <a:rPr lang="en-GB" dirty="0"/>
            <a:t> demo with QEMU</a:t>
          </a:r>
          <a:endParaRPr lang="it-IT" dirty="0"/>
        </a:p>
      </dgm:t>
    </dgm:pt>
    <dgm:pt modelId="{6D161C5E-15C5-4F12-AB32-E25540E4A6C8}" type="parTrans" cxnId="{63AAFAF3-059A-4B8E-A285-3839F6BAC64B}">
      <dgm:prSet/>
      <dgm:spPr/>
      <dgm:t>
        <a:bodyPr/>
        <a:lstStyle/>
        <a:p>
          <a:endParaRPr lang="en-GB"/>
        </a:p>
      </dgm:t>
    </dgm:pt>
    <dgm:pt modelId="{BD09B807-235C-41C9-9692-403D7B9737D0}" type="sibTrans" cxnId="{63AAFAF3-059A-4B8E-A285-3839F6BAC64B}">
      <dgm:prSet/>
      <dgm:spPr/>
      <dgm:t>
        <a:bodyPr/>
        <a:lstStyle/>
        <a:p>
          <a:endParaRPr lang="en-GB"/>
        </a:p>
      </dgm:t>
    </dgm:pt>
    <dgm:pt modelId="{AA9803F5-C816-4F43-8265-C1460B44E031}" type="pres">
      <dgm:prSet presAssocID="{A95CB1D6-E71D-4707-B75C-C246C306268C}" presName="Name0" presStyleCnt="0">
        <dgm:presLayoutVars>
          <dgm:dir/>
          <dgm:resizeHandles val="exact"/>
        </dgm:presLayoutVars>
      </dgm:prSet>
      <dgm:spPr/>
    </dgm:pt>
    <dgm:pt modelId="{D702BD3E-D2F5-4586-9C01-26966CE1579B}" type="pres">
      <dgm:prSet presAssocID="{CE9C6BEF-185B-4FEF-8894-BA9753951AE4}" presName="parTxOnly" presStyleLbl="node1" presStyleIdx="0" presStyleCnt="7">
        <dgm:presLayoutVars>
          <dgm:bulletEnabled val="1"/>
        </dgm:presLayoutVars>
      </dgm:prSet>
      <dgm:spPr/>
    </dgm:pt>
    <dgm:pt modelId="{0CF1C1B4-6DF4-4CC0-B36D-04C4ADF518AC}" type="pres">
      <dgm:prSet presAssocID="{8056B909-2273-49C7-96FE-F12777386DAB}" presName="parSpace" presStyleCnt="0"/>
      <dgm:spPr/>
    </dgm:pt>
    <dgm:pt modelId="{C1089FDA-D99F-4B67-85B4-CAE271F167E0}" type="pres">
      <dgm:prSet presAssocID="{2CA51AFC-86DB-4F96-B54A-39AADD11CE82}" presName="parTxOnly" presStyleLbl="node1" presStyleIdx="1" presStyleCnt="7">
        <dgm:presLayoutVars>
          <dgm:bulletEnabled val="1"/>
        </dgm:presLayoutVars>
      </dgm:prSet>
      <dgm:spPr/>
    </dgm:pt>
    <dgm:pt modelId="{1B957EB8-8A1C-48C5-BCB2-F9F7FDB68708}" type="pres">
      <dgm:prSet presAssocID="{D3868169-346C-4DD3-9E1F-9B9724E4720F}" presName="parSpace" presStyleCnt="0"/>
      <dgm:spPr/>
    </dgm:pt>
    <dgm:pt modelId="{9797183C-98C7-464A-AE4A-EB347B2AC9E8}" type="pres">
      <dgm:prSet presAssocID="{6B07BEAF-8016-4E58-BDA7-C7B49F152E03}" presName="parTxOnly" presStyleLbl="node1" presStyleIdx="2" presStyleCnt="7">
        <dgm:presLayoutVars>
          <dgm:bulletEnabled val="1"/>
        </dgm:presLayoutVars>
      </dgm:prSet>
      <dgm:spPr/>
    </dgm:pt>
    <dgm:pt modelId="{66E4A990-C272-494D-AB33-2C33C8A8777E}" type="pres">
      <dgm:prSet presAssocID="{D7AB3265-3363-4C00-BB9F-56FDDC913287}" presName="parSpace" presStyleCnt="0"/>
      <dgm:spPr/>
    </dgm:pt>
    <dgm:pt modelId="{AA4750FD-E26D-4D40-BC46-2D59F8912F7F}" type="pres">
      <dgm:prSet presAssocID="{4B0F1593-56A5-471C-A90A-BD8C29B9D46C}" presName="parTxOnly" presStyleLbl="node1" presStyleIdx="3" presStyleCnt="7">
        <dgm:presLayoutVars>
          <dgm:bulletEnabled val="1"/>
        </dgm:presLayoutVars>
      </dgm:prSet>
      <dgm:spPr/>
    </dgm:pt>
    <dgm:pt modelId="{6BE3141E-9E49-44F9-9381-6FE5CD9C9709}" type="pres">
      <dgm:prSet presAssocID="{4AADFA10-30A1-44F5-B4F2-0DBCD88B6835}" presName="parSpace" presStyleCnt="0"/>
      <dgm:spPr/>
    </dgm:pt>
    <dgm:pt modelId="{2DBAF77B-7A84-4CF4-8717-3CD92FFFFF44}" type="pres">
      <dgm:prSet presAssocID="{FC6FB023-79F2-4267-A09F-604111CEC4D5}" presName="parTxOnly" presStyleLbl="node1" presStyleIdx="4" presStyleCnt="7">
        <dgm:presLayoutVars>
          <dgm:bulletEnabled val="1"/>
        </dgm:presLayoutVars>
      </dgm:prSet>
      <dgm:spPr/>
    </dgm:pt>
    <dgm:pt modelId="{773F7530-F725-41D3-A8CE-8B07D6A04AFF}" type="pres">
      <dgm:prSet presAssocID="{A9A42C91-E4BA-41E3-B94D-EE6AEF94D974}" presName="parSpace" presStyleCnt="0"/>
      <dgm:spPr/>
    </dgm:pt>
    <dgm:pt modelId="{AC78B473-0674-4262-88A5-7EC550FBD4EE}" type="pres">
      <dgm:prSet presAssocID="{7CAC8DA1-B81A-4E12-8385-A8C8ED65B0F8}" presName="parTxOnly" presStyleLbl="node1" presStyleIdx="5" presStyleCnt="7">
        <dgm:presLayoutVars>
          <dgm:bulletEnabled val="1"/>
        </dgm:presLayoutVars>
      </dgm:prSet>
      <dgm:spPr/>
    </dgm:pt>
    <dgm:pt modelId="{F79635F2-383F-4D75-936E-466A7FC40A3C}" type="pres">
      <dgm:prSet presAssocID="{265CF4A8-1E0D-442D-BEA9-ACD52850DABB}" presName="parSpace" presStyleCnt="0"/>
      <dgm:spPr/>
    </dgm:pt>
    <dgm:pt modelId="{2F9039A2-8FA8-4176-980A-C897D007752B}" type="pres">
      <dgm:prSet presAssocID="{2E76A649-E010-438D-9123-A1A062E7E866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17FD719-A4B1-4CE2-899D-25D1F326EA78}" srcId="{A95CB1D6-E71D-4707-B75C-C246C306268C}" destId="{6B07BEAF-8016-4E58-BDA7-C7B49F152E03}" srcOrd="2" destOrd="0" parTransId="{D2556EBB-53B0-4853-80C4-D62640C935E6}" sibTransId="{D7AB3265-3363-4C00-BB9F-56FDDC913287}"/>
    <dgm:cxn modelId="{8D012F1D-3EA1-4FD9-AED2-696E166F688F}" type="presOf" srcId="{7CAC8DA1-B81A-4E12-8385-A8C8ED65B0F8}" destId="{AC78B473-0674-4262-88A5-7EC550FBD4EE}" srcOrd="0" destOrd="0" presId="urn:microsoft.com/office/officeart/2005/8/layout/hChevron3"/>
    <dgm:cxn modelId="{1C580420-B803-4791-95ED-63AD5B9E908D}" type="presOf" srcId="{2E76A649-E010-438D-9123-A1A062E7E866}" destId="{2F9039A2-8FA8-4176-980A-C897D007752B}" srcOrd="0" destOrd="0" presId="urn:microsoft.com/office/officeart/2005/8/layout/hChevron3"/>
    <dgm:cxn modelId="{61D8F534-CC66-4A25-9543-010CC5936A95}" type="presOf" srcId="{FC6FB023-79F2-4267-A09F-604111CEC4D5}" destId="{2DBAF77B-7A84-4CF4-8717-3CD92FFFFF44}" srcOrd="0" destOrd="0" presId="urn:microsoft.com/office/officeart/2005/8/layout/hChevron3"/>
    <dgm:cxn modelId="{90BA444D-8281-47E4-8420-6EDBDD45CCE9}" srcId="{A95CB1D6-E71D-4707-B75C-C246C306268C}" destId="{FC6FB023-79F2-4267-A09F-604111CEC4D5}" srcOrd="4" destOrd="0" parTransId="{02989B7E-1BAB-4CBA-95FA-5D592B606686}" sibTransId="{A9A42C91-E4BA-41E3-B94D-EE6AEF94D974}"/>
    <dgm:cxn modelId="{65CF7250-5C22-4C57-AF10-02654AF5CA62}" srcId="{A95CB1D6-E71D-4707-B75C-C246C306268C}" destId="{4B0F1593-56A5-471C-A90A-BD8C29B9D46C}" srcOrd="3" destOrd="0" parTransId="{FD2E9283-91FE-4BB9-9A78-8033F34670AB}" sibTransId="{4AADFA10-30A1-44F5-B4F2-0DBCD88B6835}"/>
    <dgm:cxn modelId="{CD619C53-EC0B-4DCE-BA71-5EEC8CEF2ABC}" srcId="{A95CB1D6-E71D-4707-B75C-C246C306268C}" destId="{2CA51AFC-86DB-4F96-B54A-39AADD11CE82}" srcOrd="1" destOrd="0" parTransId="{0698C33A-A60A-4ABE-8725-9DBABC1405CE}" sibTransId="{D3868169-346C-4DD3-9E1F-9B9724E4720F}"/>
    <dgm:cxn modelId="{C498D454-E0F3-47A1-A026-DE66369F98EE}" srcId="{A95CB1D6-E71D-4707-B75C-C246C306268C}" destId="{CE9C6BEF-185B-4FEF-8894-BA9753951AE4}" srcOrd="0" destOrd="0" parTransId="{37B715B5-6826-4D0E-BC9E-E5EA527C5499}" sibTransId="{8056B909-2273-49C7-96FE-F12777386DAB}"/>
    <dgm:cxn modelId="{8BC7DB5D-2A93-4D50-A967-55CB224BD348}" type="presOf" srcId="{4B0F1593-56A5-471C-A90A-BD8C29B9D46C}" destId="{AA4750FD-E26D-4D40-BC46-2D59F8912F7F}" srcOrd="0" destOrd="0" presId="urn:microsoft.com/office/officeart/2005/8/layout/hChevron3"/>
    <dgm:cxn modelId="{17628463-CA3F-4AE2-919D-1B36E574E7BD}" type="presOf" srcId="{6B07BEAF-8016-4E58-BDA7-C7B49F152E03}" destId="{9797183C-98C7-464A-AE4A-EB347B2AC9E8}" srcOrd="0" destOrd="0" presId="urn:microsoft.com/office/officeart/2005/8/layout/hChevron3"/>
    <dgm:cxn modelId="{CB79576B-BC94-4FE6-8E77-9532A40C5B15}" srcId="{A95CB1D6-E71D-4707-B75C-C246C306268C}" destId="{7CAC8DA1-B81A-4E12-8385-A8C8ED65B0F8}" srcOrd="5" destOrd="0" parTransId="{FBECE860-FFDF-47BA-AC8A-8DF22864E211}" sibTransId="{265CF4A8-1E0D-442D-BEA9-ACD52850DABB}"/>
    <dgm:cxn modelId="{6E7D5787-33E2-4B08-AD82-363F00DB9170}" type="presOf" srcId="{CE9C6BEF-185B-4FEF-8894-BA9753951AE4}" destId="{D702BD3E-D2F5-4586-9C01-26966CE1579B}" srcOrd="0" destOrd="0" presId="urn:microsoft.com/office/officeart/2005/8/layout/hChevron3"/>
    <dgm:cxn modelId="{3BBFFAA0-9AC2-4899-B53B-BCC036445DEC}" type="presOf" srcId="{A95CB1D6-E71D-4707-B75C-C246C306268C}" destId="{AA9803F5-C816-4F43-8265-C1460B44E031}" srcOrd="0" destOrd="0" presId="urn:microsoft.com/office/officeart/2005/8/layout/hChevron3"/>
    <dgm:cxn modelId="{9D23A2AD-D26B-4E59-98C1-82B16B9CAAE7}" type="presOf" srcId="{2CA51AFC-86DB-4F96-B54A-39AADD11CE82}" destId="{C1089FDA-D99F-4B67-85B4-CAE271F167E0}" srcOrd="0" destOrd="0" presId="urn:microsoft.com/office/officeart/2005/8/layout/hChevron3"/>
    <dgm:cxn modelId="{63AAFAF3-059A-4B8E-A285-3839F6BAC64B}" srcId="{A95CB1D6-E71D-4707-B75C-C246C306268C}" destId="{2E76A649-E010-438D-9123-A1A062E7E866}" srcOrd="6" destOrd="0" parTransId="{6D161C5E-15C5-4F12-AB32-E25540E4A6C8}" sibTransId="{BD09B807-235C-41C9-9692-403D7B9737D0}"/>
    <dgm:cxn modelId="{81A84A74-6572-44A4-9E61-4C84042E8F5C}" type="presParOf" srcId="{AA9803F5-C816-4F43-8265-C1460B44E031}" destId="{D702BD3E-D2F5-4586-9C01-26966CE1579B}" srcOrd="0" destOrd="0" presId="urn:microsoft.com/office/officeart/2005/8/layout/hChevron3"/>
    <dgm:cxn modelId="{D88AD8C3-A277-4F35-8453-18E1F21BA4CB}" type="presParOf" srcId="{AA9803F5-C816-4F43-8265-C1460B44E031}" destId="{0CF1C1B4-6DF4-4CC0-B36D-04C4ADF518AC}" srcOrd="1" destOrd="0" presId="urn:microsoft.com/office/officeart/2005/8/layout/hChevron3"/>
    <dgm:cxn modelId="{9AB61B50-82AE-484D-9850-E19BC0B28836}" type="presParOf" srcId="{AA9803F5-C816-4F43-8265-C1460B44E031}" destId="{C1089FDA-D99F-4B67-85B4-CAE271F167E0}" srcOrd="2" destOrd="0" presId="urn:microsoft.com/office/officeart/2005/8/layout/hChevron3"/>
    <dgm:cxn modelId="{051A246D-A5E9-4AD5-A3CB-2684EC6CC749}" type="presParOf" srcId="{AA9803F5-C816-4F43-8265-C1460B44E031}" destId="{1B957EB8-8A1C-48C5-BCB2-F9F7FDB68708}" srcOrd="3" destOrd="0" presId="urn:microsoft.com/office/officeart/2005/8/layout/hChevron3"/>
    <dgm:cxn modelId="{2FE280C3-6BFA-410F-97D8-DD75E9389C7D}" type="presParOf" srcId="{AA9803F5-C816-4F43-8265-C1460B44E031}" destId="{9797183C-98C7-464A-AE4A-EB347B2AC9E8}" srcOrd="4" destOrd="0" presId="urn:microsoft.com/office/officeart/2005/8/layout/hChevron3"/>
    <dgm:cxn modelId="{4FD472DC-1A1D-4455-B90A-867FC964869C}" type="presParOf" srcId="{AA9803F5-C816-4F43-8265-C1460B44E031}" destId="{66E4A990-C272-494D-AB33-2C33C8A8777E}" srcOrd="5" destOrd="0" presId="urn:microsoft.com/office/officeart/2005/8/layout/hChevron3"/>
    <dgm:cxn modelId="{782955D6-B0DB-403A-A07A-871930E79845}" type="presParOf" srcId="{AA9803F5-C816-4F43-8265-C1460B44E031}" destId="{AA4750FD-E26D-4D40-BC46-2D59F8912F7F}" srcOrd="6" destOrd="0" presId="urn:microsoft.com/office/officeart/2005/8/layout/hChevron3"/>
    <dgm:cxn modelId="{14C72153-C3A0-4A55-A3B6-6734C95D00F1}" type="presParOf" srcId="{AA9803F5-C816-4F43-8265-C1460B44E031}" destId="{6BE3141E-9E49-44F9-9381-6FE5CD9C9709}" srcOrd="7" destOrd="0" presId="urn:microsoft.com/office/officeart/2005/8/layout/hChevron3"/>
    <dgm:cxn modelId="{ECDA30AB-8FE4-4BFC-9F9A-E4EF2515C1AE}" type="presParOf" srcId="{AA9803F5-C816-4F43-8265-C1460B44E031}" destId="{2DBAF77B-7A84-4CF4-8717-3CD92FFFFF44}" srcOrd="8" destOrd="0" presId="urn:microsoft.com/office/officeart/2005/8/layout/hChevron3"/>
    <dgm:cxn modelId="{BB67A546-4F6C-4016-A02D-81F7A90DBDC6}" type="presParOf" srcId="{AA9803F5-C816-4F43-8265-C1460B44E031}" destId="{773F7530-F725-41D3-A8CE-8B07D6A04AFF}" srcOrd="9" destOrd="0" presId="urn:microsoft.com/office/officeart/2005/8/layout/hChevron3"/>
    <dgm:cxn modelId="{305176A4-896C-4A0B-9834-28290D99C70D}" type="presParOf" srcId="{AA9803F5-C816-4F43-8265-C1460B44E031}" destId="{AC78B473-0674-4262-88A5-7EC550FBD4EE}" srcOrd="10" destOrd="0" presId="urn:microsoft.com/office/officeart/2005/8/layout/hChevron3"/>
    <dgm:cxn modelId="{D2774832-357F-43B6-99AE-456C900EE70E}" type="presParOf" srcId="{AA9803F5-C816-4F43-8265-C1460B44E031}" destId="{F79635F2-383F-4D75-936E-466A7FC40A3C}" srcOrd="11" destOrd="0" presId="urn:microsoft.com/office/officeart/2005/8/layout/hChevron3"/>
    <dgm:cxn modelId="{E708B150-98C8-401A-ABF3-4F4F0CD08DAF}" type="presParOf" srcId="{AA9803F5-C816-4F43-8265-C1460B44E031}" destId="{2F9039A2-8FA8-4176-980A-C897D007752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E1E489-05D9-4D9A-B022-5684E28DBF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EB3DF-71E2-4D35-8440-8FF074E11E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new ready List (</a:t>
          </a:r>
          <a:r>
            <a:rPr lang="en-US" i="1" dirty="0" err="1"/>
            <a:t>xReadyTasksListEDF</a:t>
          </a:r>
          <a:r>
            <a:rPr lang="en-US" dirty="0"/>
            <a:t>) is declared;</a:t>
          </a:r>
        </a:p>
      </dgm:t>
    </dgm:pt>
    <dgm:pt modelId="{F2398907-68C6-4E6A-9EDC-5464BED62ECB}" type="parTrans" cxnId="{05ABDCC1-CC74-4D66-A493-A9CD806FDF8D}">
      <dgm:prSet/>
      <dgm:spPr/>
      <dgm:t>
        <a:bodyPr/>
        <a:lstStyle/>
        <a:p>
          <a:endParaRPr lang="en-US"/>
        </a:p>
      </dgm:t>
    </dgm:pt>
    <dgm:pt modelId="{38F78256-10BF-4936-B1E4-B3CF90B057E1}" type="sibTrans" cxnId="{05ABDCC1-CC74-4D66-A493-A9CD806FDF8D}">
      <dgm:prSet/>
      <dgm:spPr/>
      <dgm:t>
        <a:bodyPr/>
        <a:lstStyle/>
        <a:p>
          <a:endParaRPr lang="en-US"/>
        </a:p>
      </dgm:t>
    </dgm:pt>
    <dgm:pt modelId="{6D05E4BA-1847-46C7-8317-387FA5E2C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prvInitialiseTaskLists</a:t>
          </a:r>
          <a:r>
            <a:rPr lang="en-US"/>
            <a:t>() method is modified to initialize </a:t>
          </a:r>
          <a:r>
            <a:rPr lang="en-US" i="1"/>
            <a:t>xReadyTasksListEDF;</a:t>
          </a:r>
          <a:endParaRPr lang="en-US"/>
        </a:p>
      </dgm:t>
    </dgm:pt>
    <dgm:pt modelId="{67BB7680-868E-4DDC-8D57-D91282EFC3E3}" type="parTrans" cxnId="{33C3B734-4132-4CE5-AF1B-7D97C6D82883}">
      <dgm:prSet/>
      <dgm:spPr/>
      <dgm:t>
        <a:bodyPr/>
        <a:lstStyle/>
        <a:p>
          <a:endParaRPr lang="en-US"/>
        </a:p>
      </dgm:t>
    </dgm:pt>
    <dgm:pt modelId="{B2614D96-C605-41F5-9651-8260C98EE104}" type="sibTrans" cxnId="{33C3B734-4132-4CE5-AF1B-7D97C6D82883}">
      <dgm:prSet/>
      <dgm:spPr/>
      <dgm:t>
        <a:bodyPr/>
        <a:lstStyle/>
        <a:p>
          <a:endParaRPr lang="en-US"/>
        </a:p>
      </dgm:t>
    </dgm:pt>
    <dgm:pt modelId="{3E87581A-E3F4-48CB-A2E2-A9E1169DF4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prvAddTaskToReadyList</a:t>
          </a:r>
          <a:r>
            <a:rPr lang="en-US"/>
            <a:t>() method is modified to insert tasks into </a:t>
          </a:r>
          <a:r>
            <a:rPr lang="en-US" i="1"/>
            <a:t>xReadyTasksListEDF</a:t>
          </a:r>
          <a:r>
            <a:rPr lang="en-US"/>
            <a:t> based on deadlines;</a:t>
          </a:r>
        </a:p>
      </dgm:t>
    </dgm:pt>
    <dgm:pt modelId="{037CDC66-BC80-4FD4-B9F6-546989C4E0CF}" type="parTrans" cxnId="{D058164D-5EAA-4D30-AF6F-6024EED748B1}">
      <dgm:prSet/>
      <dgm:spPr/>
      <dgm:t>
        <a:bodyPr/>
        <a:lstStyle/>
        <a:p>
          <a:endParaRPr lang="en-US"/>
        </a:p>
      </dgm:t>
    </dgm:pt>
    <dgm:pt modelId="{549455DE-1D47-4EC5-977D-48654EA0B5AD}" type="sibTrans" cxnId="{D058164D-5EAA-4D30-AF6F-6024EED748B1}">
      <dgm:prSet/>
      <dgm:spPr/>
      <dgm:t>
        <a:bodyPr/>
        <a:lstStyle/>
        <a:p>
          <a:endParaRPr lang="en-US"/>
        </a:p>
      </dgm:t>
    </dgm:pt>
    <dgm:pt modelId="{21EAF549-6143-4194-A9FE-65D815F32CA1}" type="pres">
      <dgm:prSet presAssocID="{8FE1E489-05D9-4D9A-B022-5684E28DBFD1}" presName="root" presStyleCnt="0">
        <dgm:presLayoutVars>
          <dgm:dir/>
          <dgm:resizeHandles val="exact"/>
        </dgm:presLayoutVars>
      </dgm:prSet>
      <dgm:spPr/>
    </dgm:pt>
    <dgm:pt modelId="{E21A6E39-1FDA-425B-AEDC-778096264AAD}" type="pres">
      <dgm:prSet presAssocID="{609EB3DF-71E2-4D35-8440-8FF074E11E09}" presName="compNode" presStyleCnt="0"/>
      <dgm:spPr/>
    </dgm:pt>
    <dgm:pt modelId="{2BD6E473-8ADE-43BE-9884-9F5BDE7A25CB}" type="pres">
      <dgm:prSet presAssocID="{609EB3DF-71E2-4D35-8440-8FF074E11E09}" presName="bgRect" presStyleLbl="bgShp" presStyleIdx="0" presStyleCnt="3"/>
      <dgm:spPr/>
    </dgm:pt>
    <dgm:pt modelId="{CF4938CE-B39D-4D15-B78A-C85F9BBBDC9F}" type="pres">
      <dgm:prSet presAssocID="{609EB3DF-71E2-4D35-8440-8FF074E11E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e cmd con riempimento a tinta unita"/>
        </a:ext>
      </dgm:extLst>
    </dgm:pt>
    <dgm:pt modelId="{61161C0B-6369-491D-AC47-BFB26EED488E}" type="pres">
      <dgm:prSet presAssocID="{609EB3DF-71E2-4D35-8440-8FF074E11E09}" presName="spaceRect" presStyleCnt="0"/>
      <dgm:spPr/>
    </dgm:pt>
    <dgm:pt modelId="{F69A65C8-EB82-4FDD-A459-A6018F98397A}" type="pres">
      <dgm:prSet presAssocID="{609EB3DF-71E2-4D35-8440-8FF074E11E09}" presName="parTx" presStyleLbl="revTx" presStyleIdx="0" presStyleCnt="3">
        <dgm:presLayoutVars>
          <dgm:chMax val="0"/>
          <dgm:chPref val="0"/>
        </dgm:presLayoutVars>
      </dgm:prSet>
      <dgm:spPr/>
    </dgm:pt>
    <dgm:pt modelId="{9BA3B8C6-57BB-4BA4-9B28-5CEA160F5D86}" type="pres">
      <dgm:prSet presAssocID="{38F78256-10BF-4936-B1E4-B3CF90B057E1}" presName="sibTrans" presStyleCnt="0"/>
      <dgm:spPr/>
    </dgm:pt>
    <dgm:pt modelId="{C77E699B-726C-4903-820A-861AA04182E9}" type="pres">
      <dgm:prSet presAssocID="{6D05E4BA-1847-46C7-8317-387FA5E2CCF5}" presName="compNode" presStyleCnt="0"/>
      <dgm:spPr/>
    </dgm:pt>
    <dgm:pt modelId="{2BB58759-DB81-4D86-9F78-7EF734E60344}" type="pres">
      <dgm:prSet presAssocID="{6D05E4BA-1847-46C7-8317-387FA5E2CCF5}" presName="bgRect" presStyleLbl="bgShp" presStyleIdx="1" presStyleCnt="3"/>
      <dgm:spPr/>
    </dgm:pt>
    <dgm:pt modelId="{6BC1988B-5140-4822-8EF3-1EE3AAB123DD}" type="pres">
      <dgm:prSet presAssocID="{6D05E4BA-1847-46C7-8317-387FA5E2CCF5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4382491C-58A0-424B-A2C8-DF8C6FC7178F}" type="pres">
      <dgm:prSet presAssocID="{6D05E4BA-1847-46C7-8317-387FA5E2CCF5}" presName="spaceRect" presStyleCnt="0"/>
      <dgm:spPr/>
    </dgm:pt>
    <dgm:pt modelId="{326BF858-F0FE-4B01-AE09-236A623710E4}" type="pres">
      <dgm:prSet presAssocID="{6D05E4BA-1847-46C7-8317-387FA5E2CCF5}" presName="parTx" presStyleLbl="revTx" presStyleIdx="1" presStyleCnt="3">
        <dgm:presLayoutVars>
          <dgm:chMax val="0"/>
          <dgm:chPref val="0"/>
        </dgm:presLayoutVars>
      </dgm:prSet>
      <dgm:spPr/>
    </dgm:pt>
    <dgm:pt modelId="{F4FD7062-B6E9-46E0-A4C2-645093C1EF25}" type="pres">
      <dgm:prSet presAssocID="{B2614D96-C605-41F5-9651-8260C98EE104}" presName="sibTrans" presStyleCnt="0"/>
      <dgm:spPr/>
    </dgm:pt>
    <dgm:pt modelId="{41CE8776-36E8-4B4A-BD3E-43AC51C9D6C8}" type="pres">
      <dgm:prSet presAssocID="{3E87581A-E3F4-48CB-A2E2-A9E1169DF4B3}" presName="compNode" presStyleCnt="0"/>
      <dgm:spPr/>
    </dgm:pt>
    <dgm:pt modelId="{2409B678-4850-41E5-83A9-D9D73943C3D9}" type="pres">
      <dgm:prSet presAssocID="{3E87581A-E3F4-48CB-A2E2-A9E1169DF4B3}" presName="bgRect" presStyleLbl="bgShp" presStyleIdx="2" presStyleCnt="3"/>
      <dgm:spPr/>
    </dgm:pt>
    <dgm:pt modelId="{26A0A635-948B-4C12-8DB6-B1CF7A9234EA}" type="pres">
      <dgm:prSet presAssocID="{3E87581A-E3F4-48CB-A2E2-A9E1169DF4B3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EDD69FC-9B73-40AC-821E-40E559785B95}" type="pres">
      <dgm:prSet presAssocID="{3E87581A-E3F4-48CB-A2E2-A9E1169DF4B3}" presName="spaceRect" presStyleCnt="0"/>
      <dgm:spPr/>
    </dgm:pt>
    <dgm:pt modelId="{F368A005-0279-46D8-97EA-A6D3DAE50EB4}" type="pres">
      <dgm:prSet presAssocID="{3E87581A-E3F4-48CB-A2E2-A9E1169DF4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C3B734-4132-4CE5-AF1B-7D97C6D82883}" srcId="{8FE1E489-05D9-4D9A-B022-5684E28DBFD1}" destId="{6D05E4BA-1847-46C7-8317-387FA5E2CCF5}" srcOrd="1" destOrd="0" parTransId="{67BB7680-868E-4DDC-8D57-D91282EFC3E3}" sibTransId="{B2614D96-C605-41F5-9651-8260C98EE104}"/>
    <dgm:cxn modelId="{D058164D-5EAA-4D30-AF6F-6024EED748B1}" srcId="{8FE1E489-05D9-4D9A-B022-5684E28DBFD1}" destId="{3E87581A-E3F4-48CB-A2E2-A9E1169DF4B3}" srcOrd="2" destOrd="0" parTransId="{037CDC66-BC80-4FD4-B9F6-546989C4E0CF}" sibTransId="{549455DE-1D47-4EC5-977D-48654EA0B5AD}"/>
    <dgm:cxn modelId="{CD465A97-81AA-4D47-A628-24907F5BA10A}" type="presOf" srcId="{609EB3DF-71E2-4D35-8440-8FF074E11E09}" destId="{F69A65C8-EB82-4FDD-A459-A6018F98397A}" srcOrd="0" destOrd="0" presId="urn:microsoft.com/office/officeart/2018/2/layout/IconVerticalSolidList"/>
    <dgm:cxn modelId="{9345B1A3-A895-4F11-B16E-6C4FA14E94B9}" type="presOf" srcId="{3E87581A-E3F4-48CB-A2E2-A9E1169DF4B3}" destId="{F368A005-0279-46D8-97EA-A6D3DAE50EB4}" srcOrd="0" destOrd="0" presId="urn:microsoft.com/office/officeart/2018/2/layout/IconVerticalSolidList"/>
    <dgm:cxn modelId="{05ABDCC1-CC74-4D66-A493-A9CD806FDF8D}" srcId="{8FE1E489-05D9-4D9A-B022-5684E28DBFD1}" destId="{609EB3DF-71E2-4D35-8440-8FF074E11E09}" srcOrd="0" destOrd="0" parTransId="{F2398907-68C6-4E6A-9EDC-5464BED62ECB}" sibTransId="{38F78256-10BF-4936-B1E4-B3CF90B057E1}"/>
    <dgm:cxn modelId="{EA6F04C4-0F35-4E34-BB34-7AA8D2E9056E}" type="presOf" srcId="{8FE1E489-05D9-4D9A-B022-5684E28DBFD1}" destId="{21EAF549-6143-4194-A9FE-65D815F32CA1}" srcOrd="0" destOrd="0" presId="urn:microsoft.com/office/officeart/2018/2/layout/IconVerticalSolidList"/>
    <dgm:cxn modelId="{CFB900E2-57C8-4F1A-95F3-E213918C7F9B}" type="presOf" srcId="{6D05E4BA-1847-46C7-8317-387FA5E2CCF5}" destId="{326BF858-F0FE-4B01-AE09-236A623710E4}" srcOrd="0" destOrd="0" presId="urn:microsoft.com/office/officeart/2018/2/layout/IconVerticalSolidList"/>
    <dgm:cxn modelId="{77AE8136-99F7-400E-B4FC-5677E8B0652F}" type="presParOf" srcId="{21EAF549-6143-4194-A9FE-65D815F32CA1}" destId="{E21A6E39-1FDA-425B-AEDC-778096264AAD}" srcOrd="0" destOrd="0" presId="urn:microsoft.com/office/officeart/2018/2/layout/IconVerticalSolidList"/>
    <dgm:cxn modelId="{C8547A9A-D6F0-42FB-8897-EF6D1B25B005}" type="presParOf" srcId="{E21A6E39-1FDA-425B-AEDC-778096264AAD}" destId="{2BD6E473-8ADE-43BE-9884-9F5BDE7A25CB}" srcOrd="0" destOrd="0" presId="urn:microsoft.com/office/officeart/2018/2/layout/IconVerticalSolidList"/>
    <dgm:cxn modelId="{6A5F7397-46A6-4AF6-96C8-684583968178}" type="presParOf" srcId="{E21A6E39-1FDA-425B-AEDC-778096264AAD}" destId="{CF4938CE-B39D-4D15-B78A-C85F9BBBDC9F}" srcOrd="1" destOrd="0" presId="urn:microsoft.com/office/officeart/2018/2/layout/IconVerticalSolidList"/>
    <dgm:cxn modelId="{0A156E63-1F64-4AA7-BA5F-C16871A678DD}" type="presParOf" srcId="{E21A6E39-1FDA-425B-AEDC-778096264AAD}" destId="{61161C0B-6369-491D-AC47-BFB26EED488E}" srcOrd="2" destOrd="0" presId="urn:microsoft.com/office/officeart/2018/2/layout/IconVerticalSolidList"/>
    <dgm:cxn modelId="{A953FB54-C31E-4EF4-8C2A-5984B40FDE11}" type="presParOf" srcId="{E21A6E39-1FDA-425B-AEDC-778096264AAD}" destId="{F69A65C8-EB82-4FDD-A459-A6018F98397A}" srcOrd="3" destOrd="0" presId="urn:microsoft.com/office/officeart/2018/2/layout/IconVerticalSolidList"/>
    <dgm:cxn modelId="{9B9BA246-D245-4381-A9D8-391E95A72A41}" type="presParOf" srcId="{21EAF549-6143-4194-A9FE-65D815F32CA1}" destId="{9BA3B8C6-57BB-4BA4-9B28-5CEA160F5D86}" srcOrd="1" destOrd="0" presId="urn:microsoft.com/office/officeart/2018/2/layout/IconVerticalSolidList"/>
    <dgm:cxn modelId="{3B6104EA-4E46-47F7-93DE-3B413ECB59FC}" type="presParOf" srcId="{21EAF549-6143-4194-A9FE-65D815F32CA1}" destId="{C77E699B-726C-4903-820A-861AA04182E9}" srcOrd="2" destOrd="0" presId="urn:microsoft.com/office/officeart/2018/2/layout/IconVerticalSolidList"/>
    <dgm:cxn modelId="{6646B389-D7AB-47E8-B57E-346996C58F21}" type="presParOf" srcId="{C77E699B-726C-4903-820A-861AA04182E9}" destId="{2BB58759-DB81-4D86-9F78-7EF734E60344}" srcOrd="0" destOrd="0" presId="urn:microsoft.com/office/officeart/2018/2/layout/IconVerticalSolidList"/>
    <dgm:cxn modelId="{45CC529F-C728-4698-B71E-96C9E913926A}" type="presParOf" srcId="{C77E699B-726C-4903-820A-861AA04182E9}" destId="{6BC1988B-5140-4822-8EF3-1EE3AAB123DD}" srcOrd="1" destOrd="0" presId="urn:microsoft.com/office/officeart/2018/2/layout/IconVerticalSolidList"/>
    <dgm:cxn modelId="{CA8110B7-9442-4320-B77C-3A628AFCE2EB}" type="presParOf" srcId="{C77E699B-726C-4903-820A-861AA04182E9}" destId="{4382491C-58A0-424B-A2C8-DF8C6FC7178F}" srcOrd="2" destOrd="0" presId="urn:microsoft.com/office/officeart/2018/2/layout/IconVerticalSolidList"/>
    <dgm:cxn modelId="{0BC919F8-ACEE-41C4-B88E-B4D96E140843}" type="presParOf" srcId="{C77E699B-726C-4903-820A-861AA04182E9}" destId="{326BF858-F0FE-4B01-AE09-236A623710E4}" srcOrd="3" destOrd="0" presId="urn:microsoft.com/office/officeart/2018/2/layout/IconVerticalSolidList"/>
    <dgm:cxn modelId="{48F7E1F5-824A-490A-B503-4DE686134877}" type="presParOf" srcId="{21EAF549-6143-4194-A9FE-65D815F32CA1}" destId="{F4FD7062-B6E9-46E0-A4C2-645093C1EF25}" srcOrd="3" destOrd="0" presId="urn:microsoft.com/office/officeart/2018/2/layout/IconVerticalSolidList"/>
    <dgm:cxn modelId="{97DB747C-E5B6-4328-BE07-6D3361746677}" type="presParOf" srcId="{21EAF549-6143-4194-A9FE-65D815F32CA1}" destId="{41CE8776-36E8-4B4A-BD3E-43AC51C9D6C8}" srcOrd="4" destOrd="0" presId="urn:microsoft.com/office/officeart/2018/2/layout/IconVerticalSolidList"/>
    <dgm:cxn modelId="{09E7D0FB-33CE-4644-B36C-344E43FD3FEC}" type="presParOf" srcId="{41CE8776-36E8-4B4A-BD3E-43AC51C9D6C8}" destId="{2409B678-4850-41E5-83A9-D9D73943C3D9}" srcOrd="0" destOrd="0" presId="urn:microsoft.com/office/officeart/2018/2/layout/IconVerticalSolidList"/>
    <dgm:cxn modelId="{A0125274-5629-4C08-AD79-64831385E302}" type="presParOf" srcId="{41CE8776-36E8-4B4A-BD3E-43AC51C9D6C8}" destId="{26A0A635-948B-4C12-8DB6-B1CF7A9234EA}" srcOrd="1" destOrd="0" presId="urn:microsoft.com/office/officeart/2018/2/layout/IconVerticalSolidList"/>
    <dgm:cxn modelId="{ACF8E1C1-9FD4-4C74-A221-3ABE8159E067}" type="presParOf" srcId="{41CE8776-36E8-4B4A-BD3E-43AC51C9D6C8}" destId="{3EDD69FC-9B73-40AC-821E-40E559785B95}" srcOrd="2" destOrd="0" presId="urn:microsoft.com/office/officeart/2018/2/layout/IconVerticalSolidList"/>
    <dgm:cxn modelId="{2E89C16D-1D87-4783-A8F5-76E27B8A5B6E}" type="presParOf" srcId="{41CE8776-36E8-4B4A-BD3E-43AC51C9D6C8}" destId="{F368A005-0279-46D8-97EA-A6D3DAE50E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E1E489-05D9-4D9A-B022-5684E28DBF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EB3DF-71E2-4D35-8440-8FF074E11E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tskTaskControlBlock</a:t>
          </a:r>
          <a:r>
            <a:rPr lang="en-US" dirty="0"/>
            <a:t> structure is updated to include </a:t>
          </a:r>
          <a:r>
            <a:rPr lang="en-US" i="1" dirty="0" err="1"/>
            <a:t>xTaskPeriod</a:t>
          </a:r>
          <a:r>
            <a:rPr lang="en-US" dirty="0"/>
            <a:t> variable for task periods;</a:t>
          </a:r>
        </a:p>
      </dgm:t>
    </dgm:pt>
    <dgm:pt modelId="{F2398907-68C6-4E6A-9EDC-5464BED62ECB}" type="parTrans" cxnId="{05ABDCC1-CC74-4D66-A493-A9CD806FDF8D}">
      <dgm:prSet/>
      <dgm:spPr/>
      <dgm:t>
        <a:bodyPr/>
        <a:lstStyle/>
        <a:p>
          <a:endParaRPr lang="en-US"/>
        </a:p>
      </dgm:t>
    </dgm:pt>
    <dgm:pt modelId="{38F78256-10BF-4936-B1E4-B3CF90B057E1}" type="sibTrans" cxnId="{05ABDCC1-CC74-4D66-A493-A9CD806FDF8D}">
      <dgm:prSet/>
      <dgm:spPr/>
      <dgm:t>
        <a:bodyPr/>
        <a:lstStyle/>
        <a:p>
          <a:endParaRPr lang="en-US"/>
        </a:p>
      </dgm:t>
    </dgm:pt>
    <dgm:pt modelId="{6D05E4BA-1847-46C7-8317-387FA5E2C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task initialization method </a:t>
          </a:r>
          <a:r>
            <a:rPr lang="en-US" i="1" dirty="0" err="1"/>
            <a:t>xTaskPeriodicCreate</a:t>
          </a:r>
          <a:r>
            <a:rPr lang="en-US" dirty="0"/>
            <a:t>() is created;</a:t>
          </a:r>
        </a:p>
      </dgm:t>
    </dgm:pt>
    <dgm:pt modelId="{67BB7680-868E-4DDC-8D57-D91282EFC3E3}" type="parTrans" cxnId="{33C3B734-4132-4CE5-AF1B-7D97C6D82883}">
      <dgm:prSet/>
      <dgm:spPr/>
      <dgm:t>
        <a:bodyPr/>
        <a:lstStyle/>
        <a:p>
          <a:endParaRPr lang="en-US"/>
        </a:p>
      </dgm:t>
    </dgm:pt>
    <dgm:pt modelId="{B2614D96-C605-41F5-9651-8260C98EE104}" type="sibTrans" cxnId="{33C3B734-4132-4CE5-AF1B-7D97C6D82883}">
      <dgm:prSet/>
      <dgm:spPr/>
      <dgm:t>
        <a:bodyPr/>
        <a:lstStyle/>
        <a:p>
          <a:endParaRPr lang="en-US"/>
        </a:p>
      </dgm:t>
    </dgm:pt>
    <dgm:pt modelId="{3E87581A-E3F4-48CB-A2E2-A9E1169DF4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vTaskStartScheduler</a:t>
          </a:r>
          <a:r>
            <a:rPr lang="en-US" dirty="0"/>
            <a:t>() method is modified in order to insert the IDLE task in the new list;</a:t>
          </a:r>
        </a:p>
      </dgm:t>
    </dgm:pt>
    <dgm:pt modelId="{037CDC66-BC80-4FD4-B9F6-546989C4E0CF}" type="parTrans" cxnId="{D058164D-5EAA-4D30-AF6F-6024EED748B1}">
      <dgm:prSet/>
      <dgm:spPr/>
      <dgm:t>
        <a:bodyPr/>
        <a:lstStyle/>
        <a:p>
          <a:endParaRPr lang="en-US"/>
        </a:p>
      </dgm:t>
    </dgm:pt>
    <dgm:pt modelId="{549455DE-1D47-4EC5-977D-48654EA0B5AD}" type="sibTrans" cxnId="{D058164D-5EAA-4D30-AF6F-6024EED748B1}">
      <dgm:prSet/>
      <dgm:spPr/>
      <dgm:t>
        <a:bodyPr/>
        <a:lstStyle/>
        <a:p>
          <a:endParaRPr lang="en-US"/>
        </a:p>
      </dgm:t>
    </dgm:pt>
    <dgm:pt modelId="{21EAF549-6143-4194-A9FE-65D815F32CA1}" type="pres">
      <dgm:prSet presAssocID="{8FE1E489-05D9-4D9A-B022-5684E28DBFD1}" presName="root" presStyleCnt="0">
        <dgm:presLayoutVars>
          <dgm:dir/>
          <dgm:resizeHandles val="exact"/>
        </dgm:presLayoutVars>
      </dgm:prSet>
      <dgm:spPr/>
    </dgm:pt>
    <dgm:pt modelId="{E21A6E39-1FDA-425B-AEDC-778096264AAD}" type="pres">
      <dgm:prSet presAssocID="{609EB3DF-71E2-4D35-8440-8FF074E11E09}" presName="compNode" presStyleCnt="0"/>
      <dgm:spPr/>
    </dgm:pt>
    <dgm:pt modelId="{2BD6E473-8ADE-43BE-9884-9F5BDE7A25CB}" type="pres">
      <dgm:prSet presAssocID="{609EB3DF-71E2-4D35-8440-8FF074E11E09}" presName="bgRect" presStyleLbl="bgShp" presStyleIdx="0" presStyleCnt="3"/>
      <dgm:spPr/>
    </dgm:pt>
    <dgm:pt modelId="{CF4938CE-B39D-4D15-B78A-C85F9BBBDC9F}" type="pres">
      <dgm:prSet presAssocID="{609EB3DF-71E2-4D35-8440-8FF074E11E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e cmd con riempimento a tinta unita"/>
        </a:ext>
      </dgm:extLst>
    </dgm:pt>
    <dgm:pt modelId="{61161C0B-6369-491D-AC47-BFB26EED488E}" type="pres">
      <dgm:prSet presAssocID="{609EB3DF-71E2-4D35-8440-8FF074E11E09}" presName="spaceRect" presStyleCnt="0"/>
      <dgm:spPr/>
    </dgm:pt>
    <dgm:pt modelId="{F69A65C8-EB82-4FDD-A459-A6018F98397A}" type="pres">
      <dgm:prSet presAssocID="{609EB3DF-71E2-4D35-8440-8FF074E11E09}" presName="parTx" presStyleLbl="revTx" presStyleIdx="0" presStyleCnt="3">
        <dgm:presLayoutVars>
          <dgm:chMax val="0"/>
          <dgm:chPref val="0"/>
        </dgm:presLayoutVars>
      </dgm:prSet>
      <dgm:spPr/>
    </dgm:pt>
    <dgm:pt modelId="{9BA3B8C6-57BB-4BA4-9B28-5CEA160F5D86}" type="pres">
      <dgm:prSet presAssocID="{38F78256-10BF-4936-B1E4-B3CF90B057E1}" presName="sibTrans" presStyleCnt="0"/>
      <dgm:spPr/>
    </dgm:pt>
    <dgm:pt modelId="{C77E699B-726C-4903-820A-861AA04182E9}" type="pres">
      <dgm:prSet presAssocID="{6D05E4BA-1847-46C7-8317-387FA5E2CCF5}" presName="compNode" presStyleCnt="0"/>
      <dgm:spPr/>
    </dgm:pt>
    <dgm:pt modelId="{2BB58759-DB81-4D86-9F78-7EF734E60344}" type="pres">
      <dgm:prSet presAssocID="{6D05E4BA-1847-46C7-8317-387FA5E2CCF5}" presName="bgRect" presStyleLbl="bgShp" presStyleIdx="1" presStyleCnt="3"/>
      <dgm:spPr/>
    </dgm:pt>
    <dgm:pt modelId="{6BC1988B-5140-4822-8EF3-1EE3AAB123DD}" type="pres">
      <dgm:prSet presAssocID="{6D05E4BA-1847-46C7-8317-387FA5E2CCF5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4382491C-58A0-424B-A2C8-DF8C6FC7178F}" type="pres">
      <dgm:prSet presAssocID="{6D05E4BA-1847-46C7-8317-387FA5E2CCF5}" presName="spaceRect" presStyleCnt="0"/>
      <dgm:spPr/>
    </dgm:pt>
    <dgm:pt modelId="{326BF858-F0FE-4B01-AE09-236A623710E4}" type="pres">
      <dgm:prSet presAssocID="{6D05E4BA-1847-46C7-8317-387FA5E2CCF5}" presName="parTx" presStyleLbl="revTx" presStyleIdx="1" presStyleCnt="3">
        <dgm:presLayoutVars>
          <dgm:chMax val="0"/>
          <dgm:chPref val="0"/>
        </dgm:presLayoutVars>
      </dgm:prSet>
      <dgm:spPr/>
    </dgm:pt>
    <dgm:pt modelId="{F4FD7062-B6E9-46E0-A4C2-645093C1EF25}" type="pres">
      <dgm:prSet presAssocID="{B2614D96-C605-41F5-9651-8260C98EE104}" presName="sibTrans" presStyleCnt="0"/>
      <dgm:spPr/>
    </dgm:pt>
    <dgm:pt modelId="{41CE8776-36E8-4B4A-BD3E-43AC51C9D6C8}" type="pres">
      <dgm:prSet presAssocID="{3E87581A-E3F4-48CB-A2E2-A9E1169DF4B3}" presName="compNode" presStyleCnt="0"/>
      <dgm:spPr/>
    </dgm:pt>
    <dgm:pt modelId="{2409B678-4850-41E5-83A9-D9D73943C3D9}" type="pres">
      <dgm:prSet presAssocID="{3E87581A-E3F4-48CB-A2E2-A9E1169DF4B3}" presName="bgRect" presStyleLbl="bgShp" presStyleIdx="2" presStyleCnt="3"/>
      <dgm:spPr/>
    </dgm:pt>
    <dgm:pt modelId="{26A0A635-948B-4C12-8DB6-B1CF7A9234EA}" type="pres">
      <dgm:prSet presAssocID="{3E87581A-E3F4-48CB-A2E2-A9E1169DF4B3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EDD69FC-9B73-40AC-821E-40E559785B95}" type="pres">
      <dgm:prSet presAssocID="{3E87581A-E3F4-48CB-A2E2-A9E1169DF4B3}" presName="spaceRect" presStyleCnt="0"/>
      <dgm:spPr/>
    </dgm:pt>
    <dgm:pt modelId="{F368A005-0279-46D8-97EA-A6D3DAE50EB4}" type="pres">
      <dgm:prSet presAssocID="{3E87581A-E3F4-48CB-A2E2-A9E1169DF4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C3B734-4132-4CE5-AF1B-7D97C6D82883}" srcId="{8FE1E489-05D9-4D9A-B022-5684E28DBFD1}" destId="{6D05E4BA-1847-46C7-8317-387FA5E2CCF5}" srcOrd="1" destOrd="0" parTransId="{67BB7680-868E-4DDC-8D57-D91282EFC3E3}" sibTransId="{B2614D96-C605-41F5-9651-8260C98EE104}"/>
    <dgm:cxn modelId="{D058164D-5EAA-4D30-AF6F-6024EED748B1}" srcId="{8FE1E489-05D9-4D9A-B022-5684E28DBFD1}" destId="{3E87581A-E3F4-48CB-A2E2-A9E1169DF4B3}" srcOrd="2" destOrd="0" parTransId="{037CDC66-BC80-4FD4-B9F6-546989C4E0CF}" sibTransId="{549455DE-1D47-4EC5-977D-48654EA0B5AD}"/>
    <dgm:cxn modelId="{CD465A97-81AA-4D47-A628-24907F5BA10A}" type="presOf" srcId="{609EB3DF-71E2-4D35-8440-8FF074E11E09}" destId="{F69A65C8-EB82-4FDD-A459-A6018F98397A}" srcOrd="0" destOrd="0" presId="urn:microsoft.com/office/officeart/2018/2/layout/IconVerticalSolidList"/>
    <dgm:cxn modelId="{9345B1A3-A895-4F11-B16E-6C4FA14E94B9}" type="presOf" srcId="{3E87581A-E3F4-48CB-A2E2-A9E1169DF4B3}" destId="{F368A005-0279-46D8-97EA-A6D3DAE50EB4}" srcOrd="0" destOrd="0" presId="urn:microsoft.com/office/officeart/2018/2/layout/IconVerticalSolidList"/>
    <dgm:cxn modelId="{05ABDCC1-CC74-4D66-A493-A9CD806FDF8D}" srcId="{8FE1E489-05D9-4D9A-B022-5684E28DBFD1}" destId="{609EB3DF-71E2-4D35-8440-8FF074E11E09}" srcOrd="0" destOrd="0" parTransId="{F2398907-68C6-4E6A-9EDC-5464BED62ECB}" sibTransId="{38F78256-10BF-4936-B1E4-B3CF90B057E1}"/>
    <dgm:cxn modelId="{EA6F04C4-0F35-4E34-BB34-7AA8D2E9056E}" type="presOf" srcId="{8FE1E489-05D9-4D9A-B022-5684E28DBFD1}" destId="{21EAF549-6143-4194-A9FE-65D815F32CA1}" srcOrd="0" destOrd="0" presId="urn:microsoft.com/office/officeart/2018/2/layout/IconVerticalSolidList"/>
    <dgm:cxn modelId="{CFB900E2-57C8-4F1A-95F3-E213918C7F9B}" type="presOf" srcId="{6D05E4BA-1847-46C7-8317-387FA5E2CCF5}" destId="{326BF858-F0FE-4B01-AE09-236A623710E4}" srcOrd="0" destOrd="0" presId="urn:microsoft.com/office/officeart/2018/2/layout/IconVerticalSolidList"/>
    <dgm:cxn modelId="{77AE8136-99F7-400E-B4FC-5677E8B0652F}" type="presParOf" srcId="{21EAF549-6143-4194-A9FE-65D815F32CA1}" destId="{E21A6E39-1FDA-425B-AEDC-778096264AAD}" srcOrd="0" destOrd="0" presId="urn:microsoft.com/office/officeart/2018/2/layout/IconVerticalSolidList"/>
    <dgm:cxn modelId="{C8547A9A-D6F0-42FB-8897-EF6D1B25B005}" type="presParOf" srcId="{E21A6E39-1FDA-425B-AEDC-778096264AAD}" destId="{2BD6E473-8ADE-43BE-9884-9F5BDE7A25CB}" srcOrd="0" destOrd="0" presId="urn:microsoft.com/office/officeart/2018/2/layout/IconVerticalSolidList"/>
    <dgm:cxn modelId="{6A5F7397-46A6-4AF6-96C8-684583968178}" type="presParOf" srcId="{E21A6E39-1FDA-425B-AEDC-778096264AAD}" destId="{CF4938CE-B39D-4D15-B78A-C85F9BBBDC9F}" srcOrd="1" destOrd="0" presId="urn:microsoft.com/office/officeart/2018/2/layout/IconVerticalSolidList"/>
    <dgm:cxn modelId="{0A156E63-1F64-4AA7-BA5F-C16871A678DD}" type="presParOf" srcId="{E21A6E39-1FDA-425B-AEDC-778096264AAD}" destId="{61161C0B-6369-491D-AC47-BFB26EED488E}" srcOrd="2" destOrd="0" presId="urn:microsoft.com/office/officeart/2018/2/layout/IconVerticalSolidList"/>
    <dgm:cxn modelId="{A953FB54-C31E-4EF4-8C2A-5984B40FDE11}" type="presParOf" srcId="{E21A6E39-1FDA-425B-AEDC-778096264AAD}" destId="{F69A65C8-EB82-4FDD-A459-A6018F98397A}" srcOrd="3" destOrd="0" presId="urn:microsoft.com/office/officeart/2018/2/layout/IconVerticalSolidList"/>
    <dgm:cxn modelId="{9B9BA246-D245-4381-A9D8-391E95A72A41}" type="presParOf" srcId="{21EAF549-6143-4194-A9FE-65D815F32CA1}" destId="{9BA3B8C6-57BB-4BA4-9B28-5CEA160F5D86}" srcOrd="1" destOrd="0" presId="urn:microsoft.com/office/officeart/2018/2/layout/IconVerticalSolidList"/>
    <dgm:cxn modelId="{3B6104EA-4E46-47F7-93DE-3B413ECB59FC}" type="presParOf" srcId="{21EAF549-6143-4194-A9FE-65D815F32CA1}" destId="{C77E699B-726C-4903-820A-861AA04182E9}" srcOrd="2" destOrd="0" presId="urn:microsoft.com/office/officeart/2018/2/layout/IconVerticalSolidList"/>
    <dgm:cxn modelId="{6646B389-D7AB-47E8-B57E-346996C58F21}" type="presParOf" srcId="{C77E699B-726C-4903-820A-861AA04182E9}" destId="{2BB58759-DB81-4D86-9F78-7EF734E60344}" srcOrd="0" destOrd="0" presId="urn:microsoft.com/office/officeart/2018/2/layout/IconVerticalSolidList"/>
    <dgm:cxn modelId="{45CC529F-C728-4698-B71E-96C9E913926A}" type="presParOf" srcId="{C77E699B-726C-4903-820A-861AA04182E9}" destId="{6BC1988B-5140-4822-8EF3-1EE3AAB123DD}" srcOrd="1" destOrd="0" presId="urn:microsoft.com/office/officeart/2018/2/layout/IconVerticalSolidList"/>
    <dgm:cxn modelId="{CA8110B7-9442-4320-B77C-3A628AFCE2EB}" type="presParOf" srcId="{C77E699B-726C-4903-820A-861AA04182E9}" destId="{4382491C-58A0-424B-A2C8-DF8C6FC7178F}" srcOrd="2" destOrd="0" presId="urn:microsoft.com/office/officeart/2018/2/layout/IconVerticalSolidList"/>
    <dgm:cxn modelId="{0BC919F8-ACEE-41C4-B88E-B4D96E140843}" type="presParOf" srcId="{C77E699B-726C-4903-820A-861AA04182E9}" destId="{326BF858-F0FE-4B01-AE09-236A623710E4}" srcOrd="3" destOrd="0" presId="urn:microsoft.com/office/officeart/2018/2/layout/IconVerticalSolidList"/>
    <dgm:cxn modelId="{48F7E1F5-824A-490A-B503-4DE686134877}" type="presParOf" srcId="{21EAF549-6143-4194-A9FE-65D815F32CA1}" destId="{F4FD7062-B6E9-46E0-A4C2-645093C1EF25}" srcOrd="3" destOrd="0" presId="urn:microsoft.com/office/officeart/2018/2/layout/IconVerticalSolidList"/>
    <dgm:cxn modelId="{97DB747C-E5B6-4328-BE07-6D3361746677}" type="presParOf" srcId="{21EAF549-6143-4194-A9FE-65D815F32CA1}" destId="{41CE8776-36E8-4B4A-BD3E-43AC51C9D6C8}" srcOrd="4" destOrd="0" presId="urn:microsoft.com/office/officeart/2018/2/layout/IconVerticalSolidList"/>
    <dgm:cxn modelId="{09E7D0FB-33CE-4644-B36C-344E43FD3FEC}" type="presParOf" srcId="{41CE8776-36E8-4B4A-BD3E-43AC51C9D6C8}" destId="{2409B678-4850-41E5-83A9-D9D73943C3D9}" srcOrd="0" destOrd="0" presId="urn:microsoft.com/office/officeart/2018/2/layout/IconVerticalSolidList"/>
    <dgm:cxn modelId="{A0125274-5629-4C08-AD79-64831385E302}" type="presParOf" srcId="{41CE8776-36E8-4B4A-BD3E-43AC51C9D6C8}" destId="{26A0A635-948B-4C12-8DB6-B1CF7A9234EA}" srcOrd="1" destOrd="0" presId="urn:microsoft.com/office/officeart/2018/2/layout/IconVerticalSolidList"/>
    <dgm:cxn modelId="{ACF8E1C1-9FD4-4C74-A221-3ABE8159E067}" type="presParOf" srcId="{41CE8776-36E8-4B4A-BD3E-43AC51C9D6C8}" destId="{3EDD69FC-9B73-40AC-821E-40E559785B95}" srcOrd="2" destOrd="0" presId="urn:microsoft.com/office/officeart/2018/2/layout/IconVerticalSolidList"/>
    <dgm:cxn modelId="{2E89C16D-1D87-4783-A8F5-76E27B8A5B6E}" type="presParOf" srcId="{41CE8776-36E8-4B4A-BD3E-43AC51C9D6C8}" destId="{F368A005-0279-46D8-97EA-A6D3DAE50E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E1E489-05D9-4D9A-B022-5684E28DBF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EB3DF-71E2-4D35-8440-8FF074E11E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Context switch mechanism (</a:t>
          </a:r>
          <a:r>
            <a:rPr lang="en-US" sz="1700" i="1" dirty="0" err="1"/>
            <a:t>vTaskSwitchContext</a:t>
          </a:r>
          <a:r>
            <a:rPr lang="en-US" sz="1700" dirty="0"/>
            <a:t>()) is modified to update running task based on new ready List</a:t>
          </a:r>
          <a:r>
            <a:rPr lang="en-US" sz="1400" dirty="0"/>
            <a:t>;</a:t>
          </a:r>
        </a:p>
      </dgm:t>
    </dgm:pt>
    <dgm:pt modelId="{F2398907-68C6-4E6A-9EDC-5464BED62ECB}" type="parTrans" cxnId="{05ABDCC1-CC74-4D66-A493-A9CD806FDF8D}">
      <dgm:prSet/>
      <dgm:spPr/>
      <dgm:t>
        <a:bodyPr/>
        <a:lstStyle/>
        <a:p>
          <a:endParaRPr lang="en-US"/>
        </a:p>
      </dgm:t>
    </dgm:pt>
    <dgm:pt modelId="{38F78256-10BF-4936-B1E4-B3CF90B057E1}" type="sibTrans" cxnId="{05ABDCC1-CC74-4D66-A493-A9CD806FDF8D}">
      <dgm:prSet/>
      <dgm:spPr/>
      <dgm:t>
        <a:bodyPr/>
        <a:lstStyle/>
        <a:p>
          <a:endParaRPr lang="en-US"/>
        </a:p>
      </dgm:t>
    </dgm:pt>
    <dgm:pt modelId="{6D05E4BA-1847-46C7-8317-387FA5E2CC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The IDLE task function (</a:t>
          </a:r>
          <a:r>
            <a:rPr lang="en-US" sz="1700" i="1" dirty="0" err="1"/>
            <a:t>prvIdleTask</a:t>
          </a:r>
          <a:r>
            <a:rPr lang="en-US" sz="1700" i="1" dirty="0"/>
            <a:t>()</a:t>
          </a:r>
          <a:r>
            <a:rPr lang="en-US" sz="1700" dirty="0"/>
            <a:t>)is modified to keep the IDLE task always at the </a:t>
          </a:r>
          <a:r>
            <a:rPr lang="en-US" sz="1700" dirty="0" err="1"/>
            <a:t>farest</a:t>
          </a:r>
          <a:r>
            <a:rPr lang="en-US" sz="1700" dirty="0"/>
            <a:t> deadline;</a:t>
          </a:r>
        </a:p>
      </dgm:t>
    </dgm:pt>
    <dgm:pt modelId="{67BB7680-868E-4DDC-8D57-D91282EFC3E3}" type="parTrans" cxnId="{33C3B734-4132-4CE5-AF1B-7D97C6D82883}">
      <dgm:prSet/>
      <dgm:spPr/>
      <dgm:t>
        <a:bodyPr/>
        <a:lstStyle/>
        <a:p>
          <a:endParaRPr lang="en-US"/>
        </a:p>
      </dgm:t>
    </dgm:pt>
    <dgm:pt modelId="{B2614D96-C605-41F5-9651-8260C98EE104}" type="sibTrans" cxnId="{33C3B734-4132-4CE5-AF1B-7D97C6D82883}">
      <dgm:prSet/>
      <dgm:spPr/>
      <dgm:t>
        <a:bodyPr/>
        <a:lstStyle/>
        <a:p>
          <a:endParaRPr lang="en-US"/>
        </a:p>
      </dgm:t>
    </dgm:pt>
    <dgm:pt modelId="{3E87581A-E3F4-48CB-A2E2-A9E1169DF4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Modification of </a:t>
          </a:r>
          <a:r>
            <a:rPr lang="en-US" sz="1500" b="0" i="1" dirty="0" err="1"/>
            <a:t>xTaskIncrementTick</a:t>
          </a:r>
          <a:r>
            <a:rPr lang="en-US" sz="1500" b="0" i="0" dirty="0"/>
            <a:t>() ensures timely insertion of task deadlines into EDF ready list, prompting immediate context switches for new tasks</a:t>
          </a:r>
          <a:r>
            <a:rPr lang="en-US" sz="1400" b="0" i="0" dirty="0"/>
            <a:t>.</a:t>
          </a:r>
          <a:endParaRPr lang="en-US" sz="1400" dirty="0"/>
        </a:p>
      </dgm:t>
    </dgm:pt>
    <dgm:pt modelId="{037CDC66-BC80-4FD4-B9F6-546989C4E0CF}" type="parTrans" cxnId="{D058164D-5EAA-4D30-AF6F-6024EED748B1}">
      <dgm:prSet/>
      <dgm:spPr/>
      <dgm:t>
        <a:bodyPr/>
        <a:lstStyle/>
        <a:p>
          <a:endParaRPr lang="en-US"/>
        </a:p>
      </dgm:t>
    </dgm:pt>
    <dgm:pt modelId="{549455DE-1D47-4EC5-977D-48654EA0B5AD}" type="sibTrans" cxnId="{D058164D-5EAA-4D30-AF6F-6024EED748B1}">
      <dgm:prSet/>
      <dgm:spPr/>
      <dgm:t>
        <a:bodyPr/>
        <a:lstStyle/>
        <a:p>
          <a:endParaRPr lang="en-US"/>
        </a:p>
      </dgm:t>
    </dgm:pt>
    <dgm:pt modelId="{21EAF549-6143-4194-A9FE-65D815F32CA1}" type="pres">
      <dgm:prSet presAssocID="{8FE1E489-05D9-4D9A-B022-5684E28DBFD1}" presName="root" presStyleCnt="0">
        <dgm:presLayoutVars>
          <dgm:dir/>
          <dgm:resizeHandles val="exact"/>
        </dgm:presLayoutVars>
      </dgm:prSet>
      <dgm:spPr/>
    </dgm:pt>
    <dgm:pt modelId="{E21A6E39-1FDA-425B-AEDC-778096264AAD}" type="pres">
      <dgm:prSet presAssocID="{609EB3DF-71E2-4D35-8440-8FF074E11E09}" presName="compNode" presStyleCnt="0"/>
      <dgm:spPr/>
    </dgm:pt>
    <dgm:pt modelId="{2BD6E473-8ADE-43BE-9884-9F5BDE7A25CB}" type="pres">
      <dgm:prSet presAssocID="{609EB3DF-71E2-4D35-8440-8FF074E11E09}" presName="bgRect" presStyleLbl="bgShp" presStyleIdx="0" presStyleCnt="3"/>
      <dgm:spPr/>
    </dgm:pt>
    <dgm:pt modelId="{CF4938CE-B39D-4D15-B78A-C85F9BBBDC9F}" type="pres">
      <dgm:prSet presAssocID="{609EB3DF-71E2-4D35-8440-8FF074E11E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e cmd con riempimento a tinta unita"/>
        </a:ext>
      </dgm:extLst>
    </dgm:pt>
    <dgm:pt modelId="{61161C0B-6369-491D-AC47-BFB26EED488E}" type="pres">
      <dgm:prSet presAssocID="{609EB3DF-71E2-4D35-8440-8FF074E11E09}" presName="spaceRect" presStyleCnt="0"/>
      <dgm:spPr/>
    </dgm:pt>
    <dgm:pt modelId="{F69A65C8-EB82-4FDD-A459-A6018F98397A}" type="pres">
      <dgm:prSet presAssocID="{609EB3DF-71E2-4D35-8440-8FF074E11E09}" presName="parTx" presStyleLbl="revTx" presStyleIdx="0" presStyleCnt="3">
        <dgm:presLayoutVars>
          <dgm:chMax val="0"/>
          <dgm:chPref val="0"/>
        </dgm:presLayoutVars>
      </dgm:prSet>
      <dgm:spPr/>
    </dgm:pt>
    <dgm:pt modelId="{9BA3B8C6-57BB-4BA4-9B28-5CEA160F5D86}" type="pres">
      <dgm:prSet presAssocID="{38F78256-10BF-4936-B1E4-B3CF90B057E1}" presName="sibTrans" presStyleCnt="0"/>
      <dgm:spPr/>
    </dgm:pt>
    <dgm:pt modelId="{C77E699B-726C-4903-820A-861AA04182E9}" type="pres">
      <dgm:prSet presAssocID="{6D05E4BA-1847-46C7-8317-387FA5E2CCF5}" presName="compNode" presStyleCnt="0"/>
      <dgm:spPr/>
    </dgm:pt>
    <dgm:pt modelId="{2BB58759-DB81-4D86-9F78-7EF734E60344}" type="pres">
      <dgm:prSet presAssocID="{6D05E4BA-1847-46C7-8317-387FA5E2CCF5}" presName="bgRect" presStyleLbl="bgShp" presStyleIdx="1" presStyleCnt="3"/>
      <dgm:spPr/>
    </dgm:pt>
    <dgm:pt modelId="{6BC1988B-5140-4822-8EF3-1EE3AAB123DD}" type="pres">
      <dgm:prSet presAssocID="{6D05E4BA-1847-46C7-8317-387FA5E2CCF5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4382491C-58A0-424B-A2C8-DF8C6FC7178F}" type="pres">
      <dgm:prSet presAssocID="{6D05E4BA-1847-46C7-8317-387FA5E2CCF5}" presName="spaceRect" presStyleCnt="0"/>
      <dgm:spPr/>
    </dgm:pt>
    <dgm:pt modelId="{326BF858-F0FE-4B01-AE09-236A623710E4}" type="pres">
      <dgm:prSet presAssocID="{6D05E4BA-1847-46C7-8317-387FA5E2CCF5}" presName="parTx" presStyleLbl="revTx" presStyleIdx="1" presStyleCnt="3">
        <dgm:presLayoutVars>
          <dgm:chMax val="0"/>
          <dgm:chPref val="0"/>
        </dgm:presLayoutVars>
      </dgm:prSet>
      <dgm:spPr/>
    </dgm:pt>
    <dgm:pt modelId="{F4FD7062-B6E9-46E0-A4C2-645093C1EF25}" type="pres">
      <dgm:prSet presAssocID="{B2614D96-C605-41F5-9651-8260C98EE104}" presName="sibTrans" presStyleCnt="0"/>
      <dgm:spPr/>
    </dgm:pt>
    <dgm:pt modelId="{41CE8776-36E8-4B4A-BD3E-43AC51C9D6C8}" type="pres">
      <dgm:prSet presAssocID="{3E87581A-E3F4-48CB-A2E2-A9E1169DF4B3}" presName="compNode" presStyleCnt="0"/>
      <dgm:spPr/>
    </dgm:pt>
    <dgm:pt modelId="{2409B678-4850-41E5-83A9-D9D73943C3D9}" type="pres">
      <dgm:prSet presAssocID="{3E87581A-E3F4-48CB-A2E2-A9E1169DF4B3}" presName="bgRect" presStyleLbl="bgShp" presStyleIdx="2" presStyleCnt="3"/>
      <dgm:spPr/>
    </dgm:pt>
    <dgm:pt modelId="{26A0A635-948B-4C12-8DB6-B1CF7A9234EA}" type="pres">
      <dgm:prSet presAssocID="{3E87581A-E3F4-48CB-A2E2-A9E1169DF4B3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EDD69FC-9B73-40AC-821E-40E559785B95}" type="pres">
      <dgm:prSet presAssocID="{3E87581A-E3F4-48CB-A2E2-A9E1169DF4B3}" presName="spaceRect" presStyleCnt="0"/>
      <dgm:spPr/>
    </dgm:pt>
    <dgm:pt modelId="{F368A005-0279-46D8-97EA-A6D3DAE50EB4}" type="pres">
      <dgm:prSet presAssocID="{3E87581A-E3F4-48CB-A2E2-A9E1169DF4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C3B734-4132-4CE5-AF1B-7D97C6D82883}" srcId="{8FE1E489-05D9-4D9A-B022-5684E28DBFD1}" destId="{6D05E4BA-1847-46C7-8317-387FA5E2CCF5}" srcOrd="1" destOrd="0" parTransId="{67BB7680-868E-4DDC-8D57-D91282EFC3E3}" sibTransId="{B2614D96-C605-41F5-9651-8260C98EE104}"/>
    <dgm:cxn modelId="{D058164D-5EAA-4D30-AF6F-6024EED748B1}" srcId="{8FE1E489-05D9-4D9A-B022-5684E28DBFD1}" destId="{3E87581A-E3F4-48CB-A2E2-A9E1169DF4B3}" srcOrd="2" destOrd="0" parTransId="{037CDC66-BC80-4FD4-B9F6-546989C4E0CF}" sibTransId="{549455DE-1D47-4EC5-977D-48654EA0B5AD}"/>
    <dgm:cxn modelId="{CD465A97-81AA-4D47-A628-24907F5BA10A}" type="presOf" srcId="{609EB3DF-71E2-4D35-8440-8FF074E11E09}" destId="{F69A65C8-EB82-4FDD-A459-A6018F98397A}" srcOrd="0" destOrd="0" presId="urn:microsoft.com/office/officeart/2018/2/layout/IconVerticalSolidList"/>
    <dgm:cxn modelId="{9345B1A3-A895-4F11-B16E-6C4FA14E94B9}" type="presOf" srcId="{3E87581A-E3F4-48CB-A2E2-A9E1169DF4B3}" destId="{F368A005-0279-46D8-97EA-A6D3DAE50EB4}" srcOrd="0" destOrd="0" presId="urn:microsoft.com/office/officeart/2018/2/layout/IconVerticalSolidList"/>
    <dgm:cxn modelId="{05ABDCC1-CC74-4D66-A493-A9CD806FDF8D}" srcId="{8FE1E489-05D9-4D9A-B022-5684E28DBFD1}" destId="{609EB3DF-71E2-4D35-8440-8FF074E11E09}" srcOrd="0" destOrd="0" parTransId="{F2398907-68C6-4E6A-9EDC-5464BED62ECB}" sibTransId="{38F78256-10BF-4936-B1E4-B3CF90B057E1}"/>
    <dgm:cxn modelId="{EA6F04C4-0F35-4E34-BB34-7AA8D2E9056E}" type="presOf" srcId="{8FE1E489-05D9-4D9A-B022-5684E28DBFD1}" destId="{21EAF549-6143-4194-A9FE-65D815F32CA1}" srcOrd="0" destOrd="0" presId="urn:microsoft.com/office/officeart/2018/2/layout/IconVerticalSolidList"/>
    <dgm:cxn modelId="{CFB900E2-57C8-4F1A-95F3-E213918C7F9B}" type="presOf" srcId="{6D05E4BA-1847-46C7-8317-387FA5E2CCF5}" destId="{326BF858-F0FE-4B01-AE09-236A623710E4}" srcOrd="0" destOrd="0" presId="urn:microsoft.com/office/officeart/2018/2/layout/IconVerticalSolidList"/>
    <dgm:cxn modelId="{77AE8136-99F7-400E-B4FC-5677E8B0652F}" type="presParOf" srcId="{21EAF549-6143-4194-A9FE-65D815F32CA1}" destId="{E21A6E39-1FDA-425B-AEDC-778096264AAD}" srcOrd="0" destOrd="0" presId="urn:microsoft.com/office/officeart/2018/2/layout/IconVerticalSolidList"/>
    <dgm:cxn modelId="{C8547A9A-D6F0-42FB-8897-EF6D1B25B005}" type="presParOf" srcId="{E21A6E39-1FDA-425B-AEDC-778096264AAD}" destId="{2BD6E473-8ADE-43BE-9884-9F5BDE7A25CB}" srcOrd="0" destOrd="0" presId="urn:microsoft.com/office/officeart/2018/2/layout/IconVerticalSolidList"/>
    <dgm:cxn modelId="{6A5F7397-46A6-4AF6-96C8-684583968178}" type="presParOf" srcId="{E21A6E39-1FDA-425B-AEDC-778096264AAD}" destId="{CF4938CE-B39D-4D15-B78A-C85F9BBBDC9F}" srcOrd="1" destOrd="0" presId="urn:microsoft.com/office/officeart/2018/2/layout/IconVerticalSolidList"/>
    <dgm:cxn modelId="{0A156E63-1F64-4AA7-BA5F-C16871A678DD}" type="presParOf" srcId="{E21A6E39-1FDA-425B-AEDC-778096264AAD}" destId="{61161C0B-6369-491D-AC47-BFB26EED488E}" srcOrd="2" destOrd="0" presId="urn:microsoft.com/office/officeart/2018/2/layout/IconVerticalSolidList"/>
    <dgm:cxn modelId="{A953FB54-C31E-4EF4-8C2A-5984B40FDE11}" type="presParOf" srcId="{E21A6E39-1FDA-425B-AEDC-778096264AAD}" destId="{F69A65C8-EB82-4FDD-A459-A6018F98397A}" srcOrd="3" destOrd="0" presId="urn:microsoft.com/office/officeart/2018/2/layout/IconVerticalSolidList"/>
    <dgm:cxn modelId="{9B9BA246-D245-4381-A9D8-391E95A72A41}" type="presParOf" srcId="{21EAF549-6143-4194-A9FE-65D815F32CA1}" destId="{9BA3B8C6-57BB-4BA4-9B28-5CEA160F5D86}" srcOrd="1" destOrd="0" presId="urn:microsoft.com/office/officeart/2018/2/layout/IconVerticalSolidList"/>
    <dgm:cxn modelId="{3B6104EA-4E46-47F7-93DE-3B413ECB59FC}" type="presParOf" srcId="{21EAF549-6143-4194-A9FE-65D815F32CA1}" destId="{C77E699B-726C-4903-820A-861AA04182E9}" srcOrd="2" destOrd="0" presId="urn:microsoft.com/office/officeart/2018/2/layout/IconVerticalSolidList"/>
    <dgm:cxn modelId="{6646B389-D7AB-47E8-B57E-346996C58F21}" type="presParOf" srcId="{C77E699B-726C-4903-820A-861AA04182E9}" destId="{2BB58759-DB81-4D86-9F78-7EF734E60344}" srcOrd="0" destOrd="0" presId="urn:microsoft.com/office/officeart/2018/2/layout/IconVerticalSolidList"/>
    <dgm:cxn modelId="{45CC529F-C728-4698-B71E-96C9E913926A}" type="presParOf" srcId="{C77E699B-726C-4903-820A-861AA04182E9}" destId="{6BC1988B-5140-4822-8EF3-1EE3AAB123DD}" srcOrd="1" destOrd="0" presId="urn:microsoft.com/office/officeart/2018/2/layout/IconVerticalSolidList"/>
    <dgm:cxn modelId="{CA8110B7-9442-4320-B77C-3A628AFCE2EB}" type="presParOf" srcId="{C77E699B-726C-4903-820A-861AA04182E9}" destId="{4382491C-58A0-424B-A2C8-DF8C6FC7178F}" srcOrd="2" destOrd="0" presId="urn:microsoft.com/office/officeart/2018/2/layout/IconVerticalSolidList"/>
    <dgm:cxn modelId="{0BC919F8-ACEE-41C4-B88E-B4D96E140843}" type="presParOf" srcId="{C77E699B-726C-4903-820A-861AA04182E9}" destId="{326BF858-F0FE-4B01-AE09-236A623710E4}" srcOrd="3" destOrd="0" presId="urn:microsoft.com/office/officeart/2018/2/layout/IconVerticalSolidList"/>
    <dgm:cxn modelId="{48F7E1F5-824A-490A-B503-4DE686134877}" type="presParOf" srcId="{21EAF549-6143-4194-A9FE-65D815F32CA1}" destId="{F4FD7062-B6E9-46E0-A4C2-645093C1EF25}" srcOrd="3" destOrd="0" presId="urn:microsoft.com/office/officeart/2018/2/layout/IconVerticalSolidList"/>
    <dgm:cxn modelId="{97DB747C-E5B6-4328-BE07-6D3361746677}" type="presParOf" srcId="{21EAF549-6143-4194-A9FE-65D815F32CA1}" destId="{41CE8776-36E8-4B4A-BD3E-43AC51C9D6C8}" srcOrd="4" destOrd="0" presId="urn:microsoft.com/office/officeart/2018/2/layout/IconVerticalSolidList"/>
    <dgm:cxn modelId="{09E7D0FB-33CE-4644-B36C-344E43FD3FEC}" type="presParOf" srcId="{41CE8776-36E8-4B4A-BD3E-43AC51C9D6C8}" destId="{2409B678-4850-41E5-83A9-D9D73943C3D9}" srcOrd="0" destOrd="0" presId="urn:microsoft.com/office/officeart/2018/2/layout/IconVerticalSolidList"/>
    <dgm:cxn modelId="{A0125274-5629-4C08-AD79-64831385E302}" type="presParOf" srcId="{41CE8776-36E8-4B4A-BD3E-43AC51C9D6C8}" destId="{26A0A635-948B-4C12-8DB6-B1CF7A9234EA}" srcOrd="1" destOrd="0" presId="urn:microsoft.com/office/officeart/2018/2/layout/IconVerticalSolidList"/>
    <dgm:cxn modelId="{ACF8E1C1-9FD4-4C74-A221-3ABE8159E067}" type="presParOf" srcId="{41CE8776-36E8-4B4A-BD3E-43AC51C9D6C8}" destId="{3EDD69FC-9B73-40AC-821E-40E559785B95}" srcOrd="2" destOrd="0" presId="urn:microsoft.com/office/officeart/2018/2/layout/IconVerticalSolidList"/>
    <dgm:cxn modelId="{2E89C16D-1D87-4783-A8F5-76E27B8A5B6E}" type="presParOf" srcId="{41CE8776-36E8-4B4A-BD3E-43AC51C9D6C8}" destId="{F368A005-0279-46D8-97EA-A6D3DAE50E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68490-CAB6-4388-9499-EB4E72E367D5}">
      <dsp:nvSpPr>
        <dsp:cNvPr id="0" name=""/>
        <dsp:cNvSpPr/>
      </dsp:nvSpPr>
      <dsp:spPr>
        <a:xfrm>
          <a:off x="642473" y="35440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76C78-A089-4267-866A-9ECFE69C1657}">
      <dsp:nvSpPr>
        <dsp:cNvPr id="0" name=""/>
        <dsp:cNvSpPr/>
      </dsp:nvSpPr>
      <dsp:spPr>
        <a:xfrm>
          <a:off x="1044661" y="75659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5B12A-F987-494F-B8D3-53CB6563DE41}">
      <dsp:nvSpPr>
        <dsp:cNvPr id="0" name=""/>
        <dsp:cNvSpPr/>
      </dsp:nvSpPr>
      <dsp:spPr>
        <a:xfrm>
          <a:off x="39192" y="282940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dirty="0"/>
            <a:t>Install QEMU</a:t>
          </a:r>
          <a:endParaRPr lang="en-US" sz="2100" kern="1200" dirty="0"/>
        </a:p>
      </dsp:txBody>
      <dsp:txXfrm>
        <a:off x="39192" y="2829409"/>
        <a:ext cx="3093750" cy="720000"/>
      </dsp:txXfrm>
    </dsp:sp>
    <dsp:sp modelId="{3B740E76-0DC3-4E29-A4F3-05B61863215E}">
      <dsp:nvSpPr>
        <dsp:cNvPr id="0" name=""/>
        <dsp:cNvSpPr/>
      </dsp:nvSpPr>
      <dsp:spPr>
        <a:xfrm>
          <a:off x="4277630" y="35440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751C8-84B0-4A1E-A7AC-F92751598583}">
      <dsp:nvSpPr>
        <dsp:cNvPr id="0" name=""/>
        <dsp:cNvSpPr/>
      </dsp:nvSpPr>
      <dsp:spPr>
        <a:xfrm>
          <a:off x="4679817" y="75659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4833B-462B-45C8-BDD1-A87A0CC472B9}">
      <dsp:nvSpPr>
        <dsp:cNvPr id="0" name=""/>
        <dsp:cNvSpPr/>
      </dsp:nvSpPr>
      <dsp:spPr>
        <a:xfrm>
          <a:off x="3674349" y="282940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/>
            <a:t>Install Arm-toolchain for embedded systems</a:t>
          </a:r>
          <a:endParaRPr lang="en-US" sz="2100" kern="1200"/>
        </a:p>
      </dsp:txBody>
      <dsp:txXfrm>
        <a:off x="3674349" y="2829409"/>
        <a:ext cx="3093750" cy="720000"/>
      </dsp:txXfrm>
    </dsp:sp>
    <dsp:sp modelId="{EC920E80-BC87-4FAB-8AFD-B9BA068BA001}">
      <dsp:nvSpPr>
        <dsp:cNvPr id="0" name=""/>
        <dsp:cNvSpPr/>
      </dsp:nvSpPr>
      <dsp:spPr>
        <a:xfrm>
          <a:off x="7912786" y="35440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B589A-AE6A-4038-B6B5-6295BEE3AE1F}">
      <dsp:nvSpPr>
        <dsp:cNvPr id="0" name=""/>
        <dsp:cNvSpPr/>
      </dsp:nvSpPr>
      <dsp:spPr>
        <a:xfrm>
          <a:off x="8314974" y="75659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F20A7-F07F-4555-8663-C524451AD665}">
      <dsp:nvSpPr>
        <dsp:cNvPr id="0" name=""/>
        <dsp:cNvSpPr/>
      </dsp:nvSpPr>
      <dsp:spPr>
        <a:xfrm>
          <a:off x="7309505" y="282940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dirty="0"/>
            <a:t>DOWNLOAD AND Compile </a:t>
          </a:r>
          <a:r>
            <a:rPr lang="en-GB" sz="2100" kern="1200" dirty="0" err="1"/>
            <a:t>FreeRTOS</a:t>
          </a:r>
          <a:r>
            <a:rPr lang="en-GB" sz="2100" kern="1200" dirty="0"/>
            <a:t> files</a:t>
          </a:r>
          <a:endParaRPr lang="en-US" sz="2100" kern="1200" dirty="0"/>
        </a:p>
      </dsp:txBody>
      <dsp:txXfrm>
        <a:off x="7309505" y="282940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244CF-C56C-483B-B375-C2BECBF1130F}">
      <dsp:nvSpPr>
        <dsp:cNvPr id="0" name=""/>
        <dsp:cNvSpPr/>
      </dsp:nvSpPr>
      <dsp:spPr>
        <a:xfrm>
          <a:off x="2702374" y="625495"/>
          <a:ext cx="483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354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1290" y="668644"/>
        <a:ext cx="25707" cy="5141"/>
      </dsp:txXfrm>
    </dsp:sp>
    <dsp:sp modelId="{AB713B47-0762-4DD9-B1B9-88684496592F}">
      <dsp:nvSpPr>
        <dsp:cNvPr id="0" name=""/>
        <dsp:cNvSpPr/>
      </dsp:nvSpPr>
      <dsp:spPr>
        <a:xfrm>
          <a:off x="468781" y="597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Install BREW</a:t>
          </a:r>
          <a:endParaRPr lang="en-US" sz="1500" kern="1200"/>
        </a:p>
      </dsp:txBody>
      <dsp:txXfrm>
        <a:off x="468781" y="597"/>
        <a:ext cx="2235392" cy="1341235"/>
      </dsp:txXfrm>
    </dsp:sp>
    <dsp:sp modelId="{6888C5E5-2B23-4427-8B59-98442D4DADD9}">
      <dsp:nvSpPr>
        <dsp:cNvPr id="0" name=""/>
        <dsp:cNvSpPr/>
      </dsp:nvSpPr>
      <dsp:spPr>
        <a:xfrm>
          <a:off x="1586478" y="1340033"/>
          <a:ext cx="2749532" cy="483540"/>
        </a:xfrm>
        <a:custGeom>
          <a:avLst/>
          <a:gdLst/>
          <a:ahLst/>
          <a:cxnLst/>
          <a:rect l="0" t="0" r="0" b="0"/>
          <a:pathLst>
            <a:path>
              <a:moveTo>
                <a:pt x="2749532" y="0"/>
              </a:moveTo>
              <a:lnTo>
                <a:pt x="2749532" y="258870"/>
              </a:lnTo>
              <a:lnTo>
                <a:pt x="0" y="258870"/>
              </a:lnTo>
              <a:lnTo>
                <a:pt x="0" y="4835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1314" y="1579232"/>
        <a:ext cx="139859" cy="5141"/>
      </dsp:txXfrm>
    </dsp:sp>
    <dsp:sp modelId="{005D9399-5580-420A-883C-88E8F417A018}">
      <dsp:nvSpPr>
        <dsp:cNvPr id="0" name=""/>
        <dsp:cNvSpPr/>
      </dsp:nvSpPr>
      <dsp:spPr>
        <a:xfrm>
          <a:off x="3218314" y="597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Install QEMU</a:t>
          </a:r>
          <a:endParaRPr lang="en-US" sz="1500" kern="1200"/>
        </a:p>
      </dsp:txBody>
      <dsp:txXfrm>
        <a:off x="3218314" y="597"/>
        <a:ext cx="2235392" cy="1341235"/>
      </dsp:txXfrm>
    </dsp:sp>
    <dsp:sp modelId="{98F12E1F-ED6B-45F0-A2CD-07032AEC1F70}">
      <dsp:nvSpPr>
        <dsp:cNvPr id="0" name=""/>
        <dsp:cNvSpPr/>
      </dsp:nvSpPr>
      <dsp:spPr>
        <a:xfrm>
          <a:off x="2702374" y="2480871"/>
          <a:ext cx="483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354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1290" y="2524020"/>
        <a:ext cx="25707" cy="5141"/>
      </dsp:txXfrm>
    </dsp:sp>
    <dsp:sp modelId="{1FC62FF1-CFC8-41B5-8A7E-8B9631969FD9}">
      <dsp:nvSpPr>
        <dsp:cNvPr id="0" name=""/>
        <dsp:cNvSpPr/>
      </dsp:nvSpPr>
      <dsp:spPr>
        <a:xfrm>
          <a:off x="468781" y="1855973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Install ARM GNU TOOLCHAIN </a:t>
          </a:r>
          <a:endParaRPr lang="en-US" sz="1500" kern="1200"/>
        </a:p>
      </dsp:txBody>
      <dsp:txXfrm>
        <a:off x="468781" y="1855973"/>
        <a:ext cx="2235392" cy="1341235"/>
      </dsp:txXfrm>
    </dsp:sp>
    <dsp:sp modelId="{FAD66F6A-CEFA-40F4-A06F-58E92097E203}">
      <dsp:nvSpPr>
        <dsp:cNvPr id="0" name=""/>
        <dsp:cNvSpPr/>
      </dsp:nvSpPr>
      <dsp:spPr>
        <a:xfrm>
          <a:off x="1586478" y="3195409"/>
          <a:ext cx="2749532" cy="483540"/>
        </a:xfrm>
        <a:custGeom>
          <a:avLst/>
          <a:gdLst/>
          <a:ahLst/>
          <a:cxnLst/>
          <a:rect l="0" t="0" r="0" b="0"/>
          <a:pathLst>
            <a:path>
              <a:moveTo>
                <a:pt x="2749532" y="0"/>
              </a:moveTo>
              <a:lnTo>
                <a:pt x="2749532" y="258870"/>
              </a:lnTo>
              <a:lnTo>
                <a:pt x="0" y="258870"/>
              </a:lnTo>
              <a:lnTo>
                <a:pt x="0" y="4835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1314" y="3434608"/>
        <a:ext cx="139859" cy="5141"/>
      </dsp:txXfrm>
    </dsp:sp>
    <dsp:sp modelId="{13F52FCB-9CA8-455E-8AAE-307254640D71}">
      <dsp:nvSpPr>
        <dsp:cNvPr id="0" name=""/>
        <dsp:cNvSpPr/>
      </dsp:nvSpPr>
      <dsp:spPr>
        <a:xfrm>
          <a:off x="3218314" y="1855973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Create a QEMU shell path</a:t>
          </a:r>
          <a:endParaRPr lang="en-US" sz="1500" kern="1200" dirty="0"/>
        </a:p>
      </dsp:txBody>
      <dsp:txXfrm>
        <a:off x="3218314" y="1855973"/>
        <a:ext cx="2235392" cy="1341235"/>
      </dsp:txXfrm>
    </dsp:sp>
    <dsp:sp modelId="{84CB14CD-3173-4143-9282-E3B624F61948}">
      <dsp:nvSpPr>
        <dsp:cNvPr id="0" name=""/>
        <dsp:cNvSpPr/>
      </dsp:nvSpPr>
      <dsp:spPr>
        <a:xfrm>
          <a:off x="2702374" y="4336247"/>
          <a:ext cx="483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354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31290" y="4379396"/>
        <a:ext cx="25707" cy="5141"/>
      </dsp:txXfrm>
    </dsp:sp>
    <dsp:sp modelId="{7AFC2AE1-2A37-4E4A-B813-3F7C3C71C2FC}">
      <dsp:nvSpPr>
        <dsp:cNvPr id="0" name=""/>
        <dsp:cNvSpPr/>
      </dsp:nvSpPr>
      <dsp:spPr>
        <a:xfrm>
          <a:off x="468781" y="3711349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</a:t>
          </a:r>
          <a:r>
            <a:rPr lang="en-US" sz="1500" kern="1200" dirty="0" err="1"/>
            <a:t>FreeRTOS</a:t>
          </a:r>
          <a:r>
            <a:rPr lang="en-US" sz="1500" kern="1200" dirty="0"/>
            <a:t> project files</a:t>
          </a:r>
        </a:p>
      </dsp:txBody>
      <dsp:txXfrm>
        <a:off x="468781" y="3711349"/>
        <a:ext cx="2235392" cy="1341235"/>
      </dsp:txXfrm>
    </dsp:sp>
    <dsp:sp modelId="{363BC5BB-F2F6-495D-8C62-75E368A49EAE}">
      <dsp:nvSpPr>
        <dsp:cNvPr id="0" name=""/>
        <dsp:cNvSpPr/>
      </dsp:nvSpPr>
      <dsp:spPr>
        <a:xfrm>
          <a:off x="3218314" y="3711349"/>
          <a:ext cx="2235392" cy="1341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536" tIns="114977" rIns="109536" bIns="11497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Visual Studio Code for building, running and debugging the </a:t>
          </a:r>
          <a:r>
            <a:rPr lang="en-GB" sz="1500" kern="1200" dirty="0" err="1"/>
            <a:t>FreeRTOS</a:t>
          </a:r>
          <a:r>
            <a:rPr lang="en-GB" sz="1500" kern="1200" dirty="0"/>
            <a:t> demo with QEMU</a:t>
          </a:r>
          <a:endParaRPr lang="en-US" sz="1500" kern="1200" dirty="0"/>
        </a:p>
      </dsp:txBody>
      <dsp:txXfrm>
        <a:off x="3218314" y="3711349"/>
        <a:ext cx="2235392" cy="1341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2BD3E-D2F5-4586-9C01-26966CE1579B}">
      <dsp:nvSpPr>
        <dsp:cNvPr id="0" name=""/>
        <dsp:cNvSpPr/>
      </dsp:nvSpPr>
      <dsp:spPr>
        <a:xfrm>
          <a:off x="1767" y="1014392"/>
          <a:ext cx="2079363" cy="831745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Install</a:t>
          </a:r>
          <a:r>
            <a:rPr lang="it-IT" sz="1300" kern="1200" dirty="0"/>
            <a:t> MYSYS2</a:t>
          </a:r>
        </a:p>
      </dsp:txBody>
      <dsp:txXfrm>
        <a:off x="1767" y="1014392"/>
        <a:ext cx="1871427" cy="831745"/>
      </dsp:txXfrm>
    </dsp:sp>
    <dsp:sp modelId="{C1089FDA-D99F-4B67-85B4-CAE271F167E0}">
      <dsp:nvSpPr>
        <dsp:cNvPr id="0" name=""/>
        <dsp:cNvSpPr/>
      </dsp:nvSpPr>
      <dsp:spPr>
        <a:xfrm>
          <a:off x="1665258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250014"/>
                <a:satOff val="2011"/>
                <a:lumOff val="-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50014"/>
                <a:satOff val="2011"/>
                <a:lumOff val="-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50014"/>
                <a:satOff val="2011"/>
                <a:lumOff val="-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Download QEMU source code from MYSYS</a:t>
          </a:r>
          <a:endParaRPr lang="it-IT" sz="1300" kern="1200"/>
        </a:p>
      </dsp:txBody>
      <dsp:txXfrm>
        <a:off x="2081131" y="1014392"/>
        <a:ext cx="1247618" cy="831745"/>
      </dsp:txXfrm>
    </dsp:sp>
    <dsp:sp modelId="{9797183C-98C7-464A-AE4A-EB347B2AC9E8}">
      <dsp:nvSpPr>
        <dsp:cNvPr id="0" name=""/>
        <dsp:cNvSpPr/>
      </dsp:nvSpPr>
      <dsp:spPr>
        <a:xfrm>
          <a:off x="3328749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500027"/>
                <a:satOff val="4022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0027"/>
                <a:satOff val="4022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0027"/>
                <a:satOff val="4022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Install arm-none-eabi-gcc compiler</a:t>
          </a:r>
        </a:p>
      </dsp:txBody>
      <dsp:txXfrm>
        <a:off x="3744622" y="1014392"/>
        <a:ext cx="1247618" cy="831745"/>
      </dsp:txXfrm>
    </dsp:sp>
    <dsp:sp modelId="{AA4750FD-E26D-4D40-BC46-2D59F8912F7F}">
      <dsp:nvSpPr>
        <dsp:cNvPr id="0" name=""/>
        <dsp:cNvSpPr/>
      </dsp:nvSpPr>
      <dsp:spPr>
        <a:xfrm>
          <a:off x="4992240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750041"/>
                <a:satOff val="6033"/>
                <a:lumOff val="-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50041"/>
                <a:satOff val="6033"/>
                <a:lumOff val="-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50041"/>
                <a:satOff val="6033"/>
                <a:lumOff val="-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Download FreeRTOS project files</a:t>
          </a:r>
        </a:p>
      </dsp:txBody>
      <dsp:txXfrm>
        <a:off x="5408113" y="1014392"/>
        <a:ext cx="1247618" cy="831745"/>
      </dsp:txXfrm>
    </dsp:sp>
    <dsp:sp modelId="{2DBAF77B-7A84-4CF4-8717-3CD92FFFFF44}">
      <dsp:nvSpPr>
        <dsp:cNvPr id="0" name=""/>
        <dsp:cNvSpPr/>
      </dsp:nvSpPr>
      <dsp:spPr>
        <a:xfrm>
          <a:off x="6655731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1000055"/>
                <a:satOff val="8045"/>
                <a:lumOff val="-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00055"/>
                <a:satOff val="8045"/>
                <a:lumOff val="-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00055"/>
                <a:satOff val="8045"/>
                <a:lumOff val="-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Add the path to your arm-none-eabi-gcc compiler</a:t>
          </a:r>
          <a:endParaRPr lang="it-IT" sz="1300" kern="1200"/>
        </a:p>
      </dsp:txBody>
      <dsp:txXfrm>
        <a:off x="7071604" y="1014392"/>
        <a:ext cx="1247618" cy="831745"/>
      </dsp:txXfrm>
    </dsp:sp>
    <dsp:sp modelId="{AC78B473-0674-4262-88A5-7EC550FBD4EE}">
      <dsp:nvSpPr>
        <dsp:cNvPr id="0" name=""/>
        <dsp:cNvSpPr/>
      </dsp:nvSpPr>
      <dsp:spPr>
        <a:xfrm>
          <a:off x="8319222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1250068"/>
                <a:satOff val="10056"/>
                <a:lumOff val="-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50068"/>
                <a:satOff val="10056"/>
                <a:lumOff val="-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50068"/>
                <a:satOff val="10056"/>
                <a:lumOff val="-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Install Cmake</a:t>
          </a:r>
        </a:p>
      </dsp:txBody>
      <dsp:txXfrm>
        <a:off x="8735095" y="1014392"/>
        <a:ext cx="1247618" cy="831745"/>
      </dsp:txXfrm>
    </dsp:sp>
    <dsp:sp modelId="{2F9039A2-8FA8-4176-980A-C897D007752B}">
      <dsp:nvSpPr>
        <dsp:cNvPr id="0" name=""/>
        <dsp:cNvSpPr/>
      </dsp:nvSpPr>
      <dsp:spPr>
        <a:xfrm>
          <a:off x="9982713" y="1014392"/>
          <a:ext cx="2079363" cy="831745"/>
        </a:xfrm>
        <a:prstGeom prst="chevron">
          <a:avLst/>
        </a:prstGeom>
        <a:gradFill rotWithShape="0">
          <a:gsLst>
            <a:gs pos="0">
              <a:schemeClr val="accent5">
                <a:hueOff val="1500082"/>
                <a:satOff val="12067"/>
                <a:lumOff val="-1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00082"/>
                <a:satOff val="12067"/>
                <a:lumOff val="-1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00082"/>
                <a:satOff val="12067"/>
                <a:lumOff val="-1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Build , run and debug the </a:t>
          </a:r>
          <a:r>
            <a:rPr lang="en-GB" sz="1300" kern="1200" dirty="0" err="1"/>
            <a:t>FreeRTOS</a:t>
          </a:r>
          <a:r>
            <a:rPr lang="en-GB" sz="1300" kern="1200" dirty="0"/>
            <a:t> demo with QEMU</a:t>
          </a:r>
          <a:endParaRPr lang="it-IT" sz="1300" kern="1200" dirty="0"/>
        </a:p>
      </dsp:txBody>
      <dsp:txXfrm>
        <a:off x="10398586" y="1014392"/>
        <a:ext cx="1247618" cy="8317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6E473-8ADE-43BE-9884-9F5BDE7A25CB}">
      <dsp:nvSpPr>
        <dsp:cNvPr id="0" name=""/>
        <dsp:cNvSpPr/>
      </dsp:nvSpPr>
      <dsp:spPr>
        <a:xfrm>
          <a:off x="0" y="589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938CE-B39D-4D15-B78A-C85F9BBBDC9F}">
      <dsp:nvSpPr>
        <dsp:cNvPr id="0" name=""/>
        <dsp:cNvSpPr/>
      </dsp:nvSpPr>
      <dsp:spPr>
        <a:xfrm>
          <a:off x="417629" y="311223"/>
          <a:ext cx="759326" cy="759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A65C8-EB82-4FDD-A459-A6018F98397A}">
      <dsp:nvSpPr>
        <dsp:cNvPr id="0" name=""/>
        <dsp:cNvSpPr/>
      </dsp:nvSpPr>
      <dsp:spPr>
        <a:xfrm>
          <a:off x="1594585" y="589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new ready List (</a:t>
          </a:r>
          <a:r>
            <a:rPr lang="en-US" sz="1700" i="1" kern="1200" dirty="0" err="1"/>
            <a:t>xReadyTasksListEDF</a:t>
          </a:r>
          <a:r>
            <a:rPr lang="en-US" sz="1700" kern="1200" dirty="0"/>
            <a:t>) is declared;</a:t>
          </a:r>
        </a:p>
      </dsp:txBody>
      <dsp:txXfrm>
        <a:off x="1594585" y="589"/>
        <a:ext cx="3489043" cy="1380593"/>
      </dsp:txXfrm>
    </dsp:sp>
    <dsp:sp modelId="{2BB58759-DB81-4D86-9F78-7EF734E60344}">
      <dsp:nvSpPr>
        <dsp:cNvPr id="0" name=""/>
        <dsp:cNvSpPr/>
      </dsp:nvSpPr>
      <dsp:spPr>
        <a:xfrm>
          <a:off x="0" y="1726332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1988B-5140-4822-8EF3-1EE3AAB123DD}">
      <dsp:nvSpPr>
        <dsp:cNvPr id="0" name=""/>
        <dsp:cNvSpPr/>
      </dsp:nvSpPr>
      <dsp:spPr>
        <a:xfrm>
          <a:off x="417629" y="2036965"/>
          <a:ext cx="759326" cy="759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BF858-F0FE-4B01-AE09-236A623710E4}">
      <dsp:nvSpPr>
        <dsp:cNvPr id="0" name=""/>
        <dsp:cNvSpPr/>
      </dsp:nvSpPr>
      <dsp:spPr>
        <a:xfrm>
          <a:off x="1594585" y="1726332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prvInitialiseTaskLists</a:t>
          </a:r>
          <a:r>
            <a:rPr lang="en-US" sz="1700" kern="1200"/>
            <a:t>() method is modified to initialize </a:t>
          </a:r>
          <a:r>
            <a:rPr lang="en-US" sz="1700" i="1" kern="1200"/>
            <a:t>xReadyTasksListEDF;</a:t>
          </a:r>
          <a:endParaRPr lang="en-US" sz="1700" kern="1200"/>
        </a:p>
      </dsp:txBody>
      <dsp:txXfrm>
        <a:off x="1594585" y="1726332"/>
        <a:ext cx="3489043" cy="1380593"/>
      </dsp:txXfrm>
    </dsp:sp>
    <dsp:sp modelId="{2409B678-4850-41E5-83A9-D9D73943C3D9}">
      <dsp:nvSpPr>
        <dsp:cNvPr id="0" name=""/>
        <dsp:cNvSpPr/>
      </dsp:nvSpPr>
      <dsp:spPr>
        <a:xfrm>
          <a:off x="0" y="3452074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0A635-948B-4C12-8DB6-B1CF7A9234EA}">
      <dsp:nvSpPr>
        <dsp:cNvPr id="0" name=""/>
        <dsp:cNvSpPr/>
      </dsp:nvSpPr>
      <dsp:spPr>
        <a:xfrm>
          <a:off x="417629" y="3762707"/>
          <a:ext cx="759326" cy="759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8A005-0279-46D8-97EA-A6D3DAE50EB4}">
      <dsp:nvSpPr>
        <dsp:cNvPr id="0" name=""/>
        <dsp:cNvSpPr/>
      </dsp:nvSpPr>
      <dsp:spPr>
        <a:xfrm>
          <a:off x="1594585" y="3452074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prvAddTaskToReadyList</a:t>
          </a:r>
          <a:r>
            <a:rPr lang="en-US" sz="1700" kern="1200"/>
            <a:t>() method is modified to insert tasks into </a:t>
          </a:r>
          <a:r>
            <a:rPr lang="en-US" sz="1700" i="1" kern="1200"/>
            <a:t>xReadyTasksListEDF</a:t>
          </a:r>
          <a:r>
            <a:rPr lang="en-US" sz="1700" kern="1200"/>
            <a:t> based on deadlines;</a:t>
          </a:r>
        </a:p>
      </dsp:txBody>
      <dsp:txXfrm>
        <a:off x="1594585" y="3452074"/>
        <a:ext cx="3489043" cy="13805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6E473-8ADE-43BE-9884-9F5BDE7A25CB}">
      <dsp:nvSpPr>
        <dsp:cNvPr id="0" name=""/>
        <dsp:cNvSpPr/>
      </dsp:nvSpPr>
      <dsp:spPr>
        <a:xfrm>
          <a:off x="0" y="589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938CE-B39D-4D15-B78A-C85F9BBBDC9F}">
      <dsp:nvSpPr>
        <dsp:cNvPr id="0" name=""/>
        <dsp:cNvSpPr/>
      </dsp:nvSpPr>
      <dsp:spPr>
        <a:xfrm>
          <a:off x="417629" y="311223"/>
          <a:ext cx="759326" cy="759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A65C8-EB82-4FDD-A459-A6018F98397A}">
      <dsp:nvSpPr>
        <dsp:cNvPr id="0" name=""/>
        <dsp:cNvSpPr/>
      </dsp:nvSpPr>
      <dsp:spPr>
        <a:xfrm>
          <a:off x="1594585" y="589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 err="1"/>
            <a:t>tskTaskControlBlock</a:t>
          </a:r>
          <a:r>
            <a:rPr lang="en-US" sz="1800" kern="1200" dirty="0"/>
            <a:t> structure is updated to include </a:t>
          </a:r>
          <a:r>
            <a:rPr lang="en-US" sz="1800" i="1" kern="1200" dirty="0" err="1"/>
            <a:t>xTaskPeriod</a:t>
          </a:r>
          <a:r>
            <a:rPr lang="en-US" sz="1800" kern="1200" dirty="0"/>
            <a:t> variable for task periods;</a:t>
          </a:r>
        </a:p>
      </dsp:txBody>
      <dsp:txXfrm>
        <a:off x="1594585" y="589"/>
        <a:ext cx="3489043" cy="1380593"/>
      </dsp:txXfrm>
    </dsp:sp>
    <dsp:sp modelId="{2BB58759-DB81-4D86-9F78-7EF734E60344}">
      <dsp:nvSpPr>
        <dsp:cNvPr id="0" name=""/>
        <dsp:cNvSpPr/>
      </dsp:nvSpPr>
      <dsp:spPr>
        <a:xfrm>
          <a:off x="0" y="1726332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1988B-5140-4822-8EF3-1EE3AAB123DD}">
      <dsp:nvSpPr>
        <dsp:cNvPr id="0" name=""/>
        <dsp:cNvSpPr/>
      </dsp:nvSpPr>
      <dsp:spPr>
        <a:xfrm>
          <a:off x="417629" y="2036965"/>
          <a:ext cx="759326" cy="759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BF858-F0FE-4B01-AE09-236A623710E4}">
      <dsp:nvSpPr>
        <dsp:cNvPr id="0" name=""/>
        <dsp:cNvSpPr/>
      </dsp:nvSpPr>
      <dsp:spPr>
        <a:xfrm>
          <a:off x="1594585" y="1726332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New task initialization method </a:t>
          </a:r>
          <a:r>
            <a:rPr lang="en-US" sz="1800" i="1" kern="1200" dirty="0" err="1"/>
            <a:t>xTaskPeriodicCreate</a:t>
          </a:r>
          <a:r>
            <a:rPr lang="en-US" sz="1800" kern="1200" dirty="0"/>
            <a:t>() is created;</a:t>
          </a:r>
        </a:p>
      </dsp:txBody>
      <dsp:txXfrm>
        <a:off x="1594585" y="1726332"/>
        <a:ext cx="3489043" cy="1380593"/>
      </dsp:txXfrm>
    </dsp:sp>
    <dsp:sp modelId="{2409B678-4850-41E5-83A9-D9D73943C3D9}">
      <dsp:nvSpPr>
        <dsp:cNvPr id="0" name=""/>
        <dsp:cNvSpPr/>
      </dsp:nvSpPr>
      <dsp:spPr>
        <a:xfrm>
          <a:off x="0" y="3452074"/>
          <a:ext cx="5083629" cy="1380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0A635-948B-4C12-8DB6-B1CF7A9234EA}">
      <dsp:nvSpPr>
        <dsp:cNvPr id="0" name=""/>
        <dsp:cNvSpPr/>
      </dsp:nvSpPr>
      <dsp:spPr>
        <a:xfrm>
          <a:off x="417629" y="3762707"/>
          <a:ext cx="759326" cy="759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8A005-0279-46D8-97EA-A6D3DAE50EB4}">
      <dsp:nvSpPr>
        <dsp:cNvPr id="0" name=""/>
        <dsp:cNvSpPr/>
      </dsp:nvSpPr>
      <dsp:spPr>
        <a:xfrm>
          <a:off x="1594585" y="3452074"/>
          <a:ext cx="3489043" cy="138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13" tIns="146113" rIns="146113" bIns="1461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 err="1"/>
            <a:t>vTaskStartScheduler</a:t>
          </a:r>
          <a:r>
            <a:rPr lang="en-US" sz="1800" kern="1200" dirty="0"/>
            <a:t>() method is modified in order to insert the IDLE task in the new list;</a:t>
          </a:r>
        </a:p>
      </dsp:txBody>
      <dsp:txXfrm>
        <a:off x="1594585" y="3452074"/>
        <a:ext cx="3489043" cy="13805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6E473-8ADE-43BE-9884-9F5BDE7A25CB}">
      <dsp:nvSpPr>
        <dsp:cNvPr id="0" name=""/>
        <dsp:cNvSpPr/>
      </dsp:nvSpPr>
      <dsp:spPr>
        <a:xfrm>
          <a:off x="0" y="4386"/>
          <a:ext cx="5083629" cy="13830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938CE-B39D-4D15-B78A-C85F9BBBDC9F}">
      <dsp:nvSpPr>
        <dsp:cNvPr id="0" name=""/>
        <dsp:cNvSpPr/>
      </dsp:nvSpPr>
      <dsp:spPr>
        <a:xfrm>
          <a:off x="418377" y="315575"/>
          <a:ext cx="761429" cy="760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A65C8-EB82-4FDD-A459-A6018F98397A}">
      <dsp:nvSpPr>
        <dsp:cNvPr id="0" name=""/>
        <dsp:cNvSpPr/>
      </dsp:nvSpPr>
      <dsp:spPr>
        <a:xfrm>
          <a:off x="1598184" y="4386"/>
          <a:ext cx="3422828" cy="138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18" tIns="146518" rIns="146518" bIns="1465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Context switch mechanism (</a:t>
          </a:r>
          <a:r>
            <a:rPr lang="en-US" sz="1700" i="1" kern="1200" dirty="0" err="1"/>
            <a:t>vTaskSwitchContext</a:t>
          </a:r>
          <a:r>
            <a:rPr lang="en-US" sz="1700" kern="1200" dirty="0"/>
            <a:t>()) is modified to update running task based on new ready List</a:t>
          </a:r>
          <a:r>
            <a:rPr lang="en-US" sz="1400" kern="1200" dirty="0"/>
            <a:t>;</a:t>
          </a:r>
        </a:p>
      </dsp:txBody>
      <dsp:txXfrm>
        <a:off x="1598184" y="4386"/>
        <a:ext cx="3422828" cy="1384417"/>
      </dsp:txXfrm>
    </dsp:sp>
    <dsp:sp modelId="{2BB58759-DB81-4D86-9F78-7EF734E60344}">
      <dsp:nvSpPr>
        <dsp:cNvPr id="0" name=""/>
        <dsp:cNvSpPr/>
      </dsp:nvSpPr>
      <dsp:spPr>
        <a:xfrm>
          <a:off x="0" y="1724420"/>
          <a:ext cx="5083629" cy="13830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1988B-5140-4822-8EF3-1EE3AAB123DD}">
      <dsp:nvSpPr>
        <dsp:cNvPr id="0" name=""/>
        <dsp:cNvSpPr/>
      </dsp:nvSpPr>
      <dsp:spPr>
        <a:xfrm>
          <a:off x="418377" y="2035609"/>
          <a:ext cx="761429" cy="76068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BF858-F0FE-4B01-AE09-236A623710E4}">
      <dsp:nvSpPr>
        <dsp:cNvPr id="0" name=""/>
        <dsp:cNvSpPr/>
      </dsp:nvSpPr>
      <dsp:spPr>
        <a:xfrm>
          <a:off x="1598184" y="1724420"/>
          <a:ext cx="3422828" cy="138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18" tIns="146518" rIns="146518" bIns="1465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IDLE task function (</a:t>
          </a:r>
          <a:r>
            <a:rPr lang="en-US" sz="1700" i="1" kern="1200" dirty="0" err="1"/>
            <a:t>prvIdleTask</a:t>
          </a:r>
          <a:r>
            <a:rPr lang="en-US" sz="1700" i="1" kern="1200" dirty="0"/>
            <a:t>()</a:t>
          </a:r>
          <a:r>
            <a:rPr lang="en-US" sz="1700" kern="1200" dirty="0"/>
            <a:t>)is modified to keep the IDLE task always at the </a:t>
          </a:r>
          <a:r>
            <a:rPr lang="en-US" sz="1700" kern="1200" dirty="0" err="1"/>
            <a:t>farest</a:t>
          </a:r>
          <a:r>
            <a:rPr lang="en-US" sz="1700" kern="1200" dirty="0"/>
            <a:t> deadline;</a:t>
          </a:r>
        </a:p>
      </dsp:txBody>
      <dsp:txXfrm>
        <a:off x="1598184" y="1724420"/>
        <a:ext cx="3422828" cy="1384417"/>
      </dsp:txXfrm>
    </dsp:sp>
    <dsp:sp modelId="{2409B678-4850-41E5-83A9-D9D73943C3D9}">
      <dsp:nvSpPr>
        <dsp:cNvPr id="0" name=""/>
        <dsp:cNvSpPr/>
      </dsp:nvSpPr>
      <dsp:spPr>
        <a:xfrm>
          <a:off x="0" y="3444454"/>
          <a:ext cx="5083629" cy="13830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0A635-948B-4C12-8DB6-B1CF7A9234EA}">
      <dsp:nvSpPr>
        <dsp:cNvPr id="0" name=""/>
        <dsp:cNvSpPr/>
      </dsp:nvSpPr>
      <dsp:spPr>
        <a:xfrm>
          <a:off x="418786" y="3755644"/>
          <a:ext cx="761429" cy="76068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8A005-0279-46D8-97EA-A6D3DAE50EB4}">
      <dsp:nvSpPr>
        <dsp:cNvPr id="0" name=""/>
        <dsp:cNvSpPr/>
      </dsp:nvSpPr>
      <dsp:spPr>
        <a:xfrm>
          <a:off x="1599002" y="3444454"/>
          <a:ext cx="3422828" cy="138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18" tIns="146518" rIns="146518" bIns="14651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Modification of </a:t>
          </a:r>
          <a:r>
            <a:rPr lang="en-US" sz="1500" b="0" i="1" kern="1200" dirty="0" err="1"/>
            <a:t>xTaskIncrementTick</a:t>
          </a:r>
          <a:r>
            <a:rPr lang="en-US" sz="1500" b="0" i="0" kern="1200" dirty="0"/>
            <a:t>() ensures timely insertion of task deadlines into EDF ready list, prompting immediate context switches for new tasks</a:t>
          </a:r>
          <a:r>
            <a:rPr lang="en-US" sz="1400" b="0" i="0" kern="1200" dirty="0"/>
            <a:t>.</a:t>
          </a:r>
          <a:endParaRPr lang="en-US" sz="1400" kern="1200" dirty="0"/>
        </a:p>
      </dsp:txBody>
      <dsp:txXfrm>
        <a:off x="1599002" y="3444454"/>
        <a:ext cx="3422828" cy="1384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54A99-C8B9-4363-9758-A73AB192230C}" type="datetimeFigureOut">
              <a:rPr lang="it-IT" smtClean="0"/>
              <a:t>25/02/24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19A1F-FBC0-4CFB-93F7-39408405CCE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6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assignment involves acquiring proficiency in utilizing an embedded operating system on an ISA</a:t>
            </a:r>
          </a:p>
          <a:p>
            <a:r>
              <a:rPr lang="en-US" dirty="0"/>
              <a:t>simulator, specifically QEMU , and customizing it to implement a new, straightforward feature, followed</a:t>
            </a:r>
          </a:p>
          <a:p>
            <a:r>
              <a:rPr lang="en-US" dirty="0"/>
              <a:t>by an evaluation on significant workloads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4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72618-7F09-FAB9-7912-0E84DCFC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EDDB09-688C-B84E-DE0C-EE81C2A2B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4BB6A0-B541-A209-A6EC-7576D6168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1CC8BE-A2F0-418D-6671-A5E6BCA72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5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49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73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TASK2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priority variable based on whether the value of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even or odd. Here's how it works: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% 2 == 0) checks if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an even number. The modulo operator % calculates the remainder when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divided by 2. If the remainder is 0, it means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even.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If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% 2 == 0) evaluates to true (meaning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even), then the priority is set to 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If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% 2 == 0) evaluates to false (meaning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odd), then the priority is set to 1.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ternary operator (condition) ?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value_if_true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value_if_false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shorthand way of writing an if-else statement.</a:t>
            </a:r>
          </a:p>
          <a:p>
            <a:endParaRPr lang="it-IT" dirty="0"/>
          </a:p>
          <a:p>
            <a:r>
              <a:rPr lang="it-IT" dirty="0"/>
              <a:t>TASK3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If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(the current task number) is less than or equal to HIGH_PRIORITY_USERS, the priority is set to 2 (high priority). Otherwise, it is set to 1 (low priority).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means that the first HIGH_PRIORITY_USERS tasks created in the loop will have a priority of 2 (high priority), while the remaining tasks will have a priority of 1 (low priority).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summary, the priority of each task is dynamically determined based on its position in the loop and the value of HIGH_PRIORITY_USERS, ensuring that high-priority tasks are created before low-priority tasks.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88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BAC7E-B103-4344-ACFB-16A30FAD9C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631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6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09BB3-0C5F-A200-C19E-6EEC470CC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C6B9F2-B8F0-03B6-8AA5-07CF9F9F0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AB2064-8CD2-14A4-3804-4131ACC99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E536C-774C-4DDC-7557-23546DECD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612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2B7A-59E4-84A6-A0A6-6B8AB41F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18F902-7753-900E-FF4E-ADE8E7552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81AAC5-DF8A-B379-A147-912CA4EDF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1E9B8-5911-F125-C3ED-53C01CEE1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329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B52AC-BB65-389A-8B7D-5EE95F1C7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1AEC8A-E811-6D01-9291-2C1344F19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883DA4-D4E7-708E-1B37-78E52BDF7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31F7B5-644F-A6FA-02E7-17737FFC7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188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5F948-9F11-A235-CAA5-E3561095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A8582B-F03A-A2EE-32F4-5CA089CB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786728-CF20-3A84-559A-D70DD2819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48175D-C532-FABA-ACCE-4817C8879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92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199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F740A-24AC-ACD6-7A71-56DC5CFA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A506DA-56AB-5452-6941-B4048E8CF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348049-DC24-375A-764D-5456C0E23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187FE6-A58D-3833-8478-B849C03F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905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62E-FEE1-09B3-2AB6-FBB998F3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53878F-8D0C-19F3-4DD6-90D439B5E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43B966-42DF-5AFA-708F-FA3BCDF14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E5788-79F6-439F-0974-99BDC3AF1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7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DA47C-B188-EE1D-9476-6B9B956C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596DFA-B0DE-1CA5-6F12-D0E2265F1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37CCBF-4494-6744-C793-94B357EEB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FABC78-745C-C0D8-4AED-F30178A8B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350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21E8-F4CC-5A1A-4F73-FF23C617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653D8C-2B0A-BA03-5F30-44625DD93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434B24E-CDA2-80DE-4B5F-A7F72D3C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C5A893-BDDD-8FF0-98F5-31D0DA79A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90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E515-E04E-EA64-F38A-02CA79B3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3459BC-93A8-3AF1-9922-336FF21F8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4B13CD-E346-FBDE-A098-E4774F054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F512BF-B832-0915-EECA-1D024E595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879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EE107-BF5F-38D3-EC74-BD9C9D8D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9768A6-E1B8-A12E-356E-F0BE48114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FA4D9F-B30D-9C75-4789-69467C2CE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5BF1D4-1E21-5FBB-E9FE-39686A5CA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25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85ADB-BD49-FA58-2388-82434C80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89CA013-C5B3-D0A7-A512-301417EF5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E5E08A-A9EE-C531-47B1-F951D7B8A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6B7BF7-A6D7-6FCE-7C00-7A6CE2E0C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827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8ADF0-4870-F269-DE77-8F09D1C9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60B97B-7663-F728-7064-6D0AD3932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B851CB-3CB7-619D-116D-119ACF183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702351-7F92-DDCE-F676-179358C09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98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804C-2553-1CAA-CA3E-2C567FAB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8C44F99-169B-7A0E-984A-0844F14C7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925708-5210-42E4-3B5B-A75D16B06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C7EB0-C219-A9D6-38CB-2D80FCCEB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19A1F-FBC0-4CFB-93F7-39408405CCE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6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3813-FC26-CA69-170E-2A87A51C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0B0E87-D793-CE1A-EC4B-999B4EF9F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D43A76-1D89-746D-D03A-7FB8B0FEC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6148BC-E571-7AE5-1D02-60ABF5334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79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8644-B619-A3B2-C153-AB0A0DB6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E36964-4097-146B-E7DB-A245389F9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3BF1D4-BBC5-0DE9-4987-48E93AA97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100334-E8A1-7447-8BF5-E8A605C3C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3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64396-A6D6-73A4-3801-03898D11D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A58C30-4F19-8AD5-F2AF-6228DF36F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696C56-0CA3-86FE-8E6E-33E2ABDC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0CCE30-FDD6-9997-001D-E958A7FEB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06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2190-3934-16E3-8ABB-50E4242D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0B81CF0-A0B5-1D25-55F0-E4C6360A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5B0557-BE04-28A4-E10F-C667821B0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B3B89A-7D41-8EA6-9F77-ACA2C5FC9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8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5C9E-610D-01B2-1E5D-C0DD58CD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6B5B0D-768C-ABFB-5215-655964EEA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F7DB18-B858-1103-D94C-48FFA6E95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C32BB4-728E-406E-BE55-BB821E23A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34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B2C4-6156-DD38-09D8-36BF1607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2300A-9336-67FE-6CBA-5A04E75BF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038197B-89DB-ABF8-6100-7E663B212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__−machine mps2−an385__:</a:t>
            </a:r>
          </a:p>
          <a:p>
            <a:r>
              <a:rPr lang="en-US" dirty="0"/>
              <a:t>    specifies the model of the machine to emulate, in this case an ARM MPS2 development board</a:t>
            </a:r>
          </a:p>
          <a:p>
            <a:r>
              <a:rPr lang="en-US" dirty="0"/>
              <a:t>    with a Cortex-M3 CPU.</a:t>
            </a:r>
          </a:p>
          <a:p>
            <a:endParaRPr lang="en-US" dirty="0"/>
          </a:p>
          <a:p>
            <a:r>
              <a:rPr lang="en-US" dirty="0"/>
              <a:t>   - __-</a:t>
            </a:r>
            <a:r>
              <a:rPr lang="en-US" dirty="0" err="1"/>
              <a:t>cpu</a:t>
            </a:r>
            <a:r>
              <a:rPr lang="en-US" dirty="0"/>
              <a:t> cortex-m3__:</a:t>
            </a:r>
          </a:p>
          <a:p>
            <a:r>
              <a:rPr lang="en-US" dirty="0"/>
              <a:t>    specifies the type of CPU to emulate, in this case a Cortex-M3 CPU that is an ARMv7-M</a:t>
            </a:r>
          </a:p>
          <a:p>
            <a:r>
              <a:rPr lang="en-US" dirty="0"/>
              <a:t>    CPU.</a:t>
            </a:r>
          </a:p>
          <a:p>
            <a:endParaRPr lang="en-US" dirty="0"/>
          </a:p>
          <a:p>
            <a:r>
              <a:rPr lang="en-US" dirty="0"/>
              <a:t>   - __−kernel [path-to]/</a:t>
            </a:r>
            <a:r>
              <a:rPr lang="en-US" dirty="0" err="1"/>
              <a:t>RTOSDemo.out</a:t>
            </a:r>
            <a:r>
              <a:rPr lang="en-US" dirty="0"/>
              <a:t>__:</a:t>
            </a:r>
          </a:p>
          <a:p>
            <a:r>
              <a:rPr lang="en-US" dirty="0"/>
              <a:t>    specifies the file that contains the kernel or the firmware to load and run on the emulated</a:t>
            </a:r>
          </a:p>
          <a:p>
            <a:r>
              <a:rPr lang="en-US" dirty="0"/>
              <a:t>    machine, in this case a file called </a:t>
            </a:r>
            <a:r>
              <a:rPr lang="en-US" dirty="0" err="1"/>
              <a:t>RTOSDemo.out</a:t>
            </a:r>
            <a:r>
              <a:rPr lang="en-US" dirty="0"/>
              <a:t> that is located in a certain folder.</a:t>
            </a:r>
          </a:p>
          <a:p>
            <a:endParaRPr lang="en-US" dirty="0"/>
          </a:p>
          <a:p>
            <a:r>
              <a:rPr lang="en-US" dirty="0"/>
              <a:t>   - __−monitor none__:</a:t>
            </a:r>
          </a:p>
          <a:p>
            <a:r>
              <a:rPr lang="en-US" dirty="0"/>
              <a:t>    disables the monitor of QEMU, which is an interactive console that allows you to control and</a:t>
            </a:r>
          </a:p>
          <a:p>
            <a:r>
              <a:rPr lang="en-US" dirty="0"/>
              <a:t>    monitor the emulated machine.</a:t>
            </a:r>
          </a:p>
          <a:p>
            <a:endParaRPr lang="en-US" dirty="0"/>
          </a:p>
          <a:p>
            <a:r>
              <a:rPr lang="en-US" dirty="0"/>
              <a:t>   - __-</a:t>
            </a:r>
            <a:r>
              <a:rPr lang="en-US" dirty="0" err="1"/>
              <a:t>nographic</a:t>
            </a:r>
            <a:r>
              <a:rPr lang="en-US" dirty="0"/>
              <a:t>__:</a:t>
            </a:r>
          </a:p>
          <a:p>
            <a:r>
              <a:rPr lang="en-US" dirty="0"/>
              <a:t>    disables the graphics of QEMU, which is a window that shows the video output of the emulated</a:t>
            </a:r>
          </a:p>
          <a:p>
            <a:r>
              <a:rPr lang="en-US" dirty="0"/>
              <a:t>    machine.</a:t>
            </a:r>
          </a:p>
          <a:p>
            <a:endParaRPr lang="en-US" dirty="0"/>
          </a:p>
          <a:p>
            <a:r>
              <a:rPr lang="en-US" dirty="0"/>
              <a:t>   - __-serial </a:t>
            </a:r>
            <a:r>
              <a:rPr lang="en-US" dirty="0" err="1"/>
              <a:t>stdio</a:t>
            </a:r>
            <a:r>
              <a:rPr lang="en-US" dirty="0"/>
              <a:t>__:</a:t>
            </a:r>
          </a:p>
          <a:p>
            <a:r>
              <a:rPr lang="en-US" dirty="0"/>
              <a:t>    redirects the serial output of the emulated machine to the standard input/output of the terminal</a:t>
            </a:r>
          </a:p>
          <a:p>
            <a:r>
              <a:rPr lang="en-US" dirty="0"/>
              <a:t>    that runs QEMU, so that you can interact with the emulated machine through the terminal.</a:t>
            </a:r>
          </a:p>
          <a:p>
            <a:endParaRPr lang="en-US" dirty="0"/>
          </a:p>
          <a:p>
            <a:r>
              <a:rPr lang="en-US" dirty="0"/>
              <a:t>   - __−s__:</a:t>
            </a:r>
          </a:p>
          <a:p>
            <a:r>
              <a:rPr lang="en-US" dirty="0"/>
              <a:t>    enables a GDB server on port 1234, which allows you to debug the emulated machine through</a:t>
            </a:r>
          </a:p>
          <a:p>
            <a:r>
              <a:rPr lang="en-US" dirty="0"/>
              <a:t>    a GDB client.</a:t>
            </a:r>
          </a:p>
          <a:p>
            <a:endParaRPr lang="en-US" dirty="0"/>
          </a:p>
          <a:p>
            <a:r>
              <a:rPr lang="en-US" dirty="0"/>
              <a:t>   - __−S__:</a:t>
            </a:r>
          </a:p>
          <a:p>
            <a:r>
              <a:rPr lang="en-US" dirty="0"/>
              <a:t>    freezes the CPU at startup, so that you can start the emulated machine only after connecting</a:t>
            </a:r>
          </a:p>
          <a:p>
            <a:r>
              <a:rPr lang="en-US"/>
              <a:t>    it to the GDB client.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648283-792A-6C78-AA7F-6D28834DF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B19A1F-FBC0-4CFB-93F7-39408405CCE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7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DAA4C-81C6-54E8-E6D9-701FEE624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058B9D-D1F5-93D5-BA93-CD0C5B0D4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025EB7-7DEE-CC93-064B-C606A3C8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195CAF-F387-4BFE-56A4-4897C297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86E46D-9D8D-85E6-6097-AB9A874B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AFCAA-DCD7-7450-7645-277485D4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7EAD0E-56A0-5E34-7ED4-E996DF6D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D09BE5-BF6A-D4C6-880E-F5192F02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EFF9EA-D8CB-1854-037B-61F9A841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50CCB4-E006-67DD-9747-7EA95D9F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89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A750DC-4339-FFD0-E7BA-F4E81C7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7DA0FD-BDD0-CED8-F67B-F290F1E9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43E5F7-B5AC-1808-C21B-E441D860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DE6D76-8B23-81D5-0443-3B050BC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B1248E-488E-EDD3-7CD7-EAC514F7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4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D9DDA-FFA6-048B-1CE7-D5DE342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99D328-E261-110D-4E16-D60F1365C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4BE1F8-FD0D-699F-5B36-A875A310C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324410-8BF3-2390-7AA4-99C0BEA4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1ADF85-0B31-7CAE-D8D0-D350FA00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FD4BA4-39B6-8A8C-2251-4855777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4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E6FC8-8390-F5A7-3D6A-E92CFEC7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D87D98-843E-4A2A-C33F-1EA62D3B6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A9C312-E1E5-5ACA-6814-4A4D0DC99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B231B2-0A8E-22E3-7389-E78D844FA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746ABD5-30E7-2C55-DDED-BEC9EC903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AA24452-BBD2-7A38-7D8C-209BD0D7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635FAC7-9138-A586-4296-26743A99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0B3DB65-1DE0-0745-31FE-911D0192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E3C1E-9096-9D34-5A94-649593DE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38FFF0-4652-FE5A-64A9-1419DF6F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11F1AE-9615-9899-267A-E03593B8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106B0C-0C05-2A36-576B-0660DADA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00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1D8F439-96B9-EAAA-F013-373E681C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C99DDD-5ACB-F0F9-815E-82A82743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2CBA9C-B6A1-7BCF-A7B3-E84D2770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7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2E1AF2-E87C-4E6C-076B-702C554D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F0435-5A42-0293-98F0-7D4E4A07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A416F4-6F46-5BB6-576E-7E02F8AE1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220093-BB99-9514-3536-62AC4953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842E45-F551-6A9D-7189-32307CCF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45FC84C-6765-C0E2-5F19-B4D7BA9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9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6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8CAAA-D932-4278-A5FB-0A08AE7C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C8E1A6-B0EC-3FCE-FEE6-34C4D1351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65F458-416E-F81D-A424-7A22CA487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72E9D9-731B-778E-CB4F-8125A555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CF9D8E-750D-BF8A-F237-BD8FF99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91A651-CB6D-34AD-0623-17728D3A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287E7-EEDD-4FAA-695D-15C40581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EB7E3E-CAC9-3299-7286-02AD3521A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A4D4F0-DC96-E39F-4252-DCBB9C49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B1818C-3F30-75A8-7E32-1310E351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DA4471-9258-2BD6-DE6F-5E5BF9F8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8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DBAB047-5C8E-1697-68C1-24290C887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DBFC22-0A88-FF58-4E4D-423B6B5BD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CB099F-BB07-531C-6589-2261C121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C59892-1083-4780-50D3-54EE113A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6897FE-A67C-9249-5A24-13808E5B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9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4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1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2/25/24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9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2/25/24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9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2/25/24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1EA910-04DB-28C2-8317-05018157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107150-B96B-A8B8-F243-964B3B384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5D2BB9-E829-3047-CADE-D1D095A16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10A1B-54EE-46A5-AE8F-128A425E59D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DEB33-C0BE-76AC-E975-5F1EF31FE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CA253A-00FC-3E7F-5B11-D481C1F1B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3F300-A557-451C-B1E4-86818D8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58618-logo-haven-animal-apple-free-transparent-image-h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Microsoft_logo.svg" TargetMode="External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3915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vi.wikipedia.org/wiki/FreeRT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tomoyan.net/windows/qemu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ek-ubuntu.blogspot.com/p/diffondi-ubuntu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0C644-245C-CFD2-9DF6-4FE25E36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2B552C-6A8E-DA67-D5F8-B6DEB9280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pic>
        <p:nvPicPr>
          <p:cNvPr id="4" name="Picture 3" descr="Un mosaico di forme geometriche colorate">
            <a:extLst>
              <a:ext uri="{FF2B5EF4-FFF2-40B4-BE49-F238E27FC236}">
                <a16:creationId xmlns:a16="http://schemas.microsoft.com/office/drawing/2014/main" id="{017C7149-874D-4160-3181-8DD36283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13" r="-1" b="329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5808EA-30D5-6802-DFB6-0C607CF2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836445-17C5-4272-24C0-EA3068EFF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166694"/>
          </a:xfrm>
        </p:spPr>
        <p:txBody>
          <a:bodyPr anchor="b">
            <a:normAutofit/>
          </a:bodyPr>
          <a:lstStyle/>
          <a:p>
            <a:pPr algn="l"/>
            <a:r>
              <a:rPr lang="en-GB" sz="4400" u="sng" dirty="0" err="1"/>
              <a:t>HaclOSsim</a:t>
            </a:r>
            <a:endParaRPr lang="en-GB" sz="4400" u="sng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764D0D-693C-FB26-6BDE-D8C89AADC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5270625"/>
            <a:ext cx="4628158" cy="116669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it-IT" dirty="0"/>
              <a:t>Alessio Mantineo 324267</a:t>
            </a:r>
          </a:p>
          <a:p>
            <a:pPr algn="l"/>
            <a:r>
              <a:rPr lang="it-IT" dirty="0"/>
              <a:t>Francesco Marrapodi 332062</a:t>
            </a:r>
          </a:p>
          <a:p>
            <a:pPr algn="l"/>
            <a:r>
              <a:rPr lang="it-IT" dirty="0"/>
              <a:t>Mikhael Russo 329165</a:t>
            </a:r>
          </a:p>
          <a:p>
            <a:pPr algn="l"/>
            <a:r>
              <a:rPr lang="it-IT" dirty="0"/>
              <a:t>Ming Su 330532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17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2A3C-6491-AF9E-B5E1-14CA11FA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1531C-5CF1-75CD-6822-F3F15E96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057F14-CCF9-A6FD-FB4F-6C668DE6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4FC5B-3255-68AD-AC63-C10EAB49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CD0359B1-7B39-07F9-0410-460C25F3662D}"/>
              </a:ext>
            </a:extLst>
          </p:cNvPr>
          <p:cNvGrpSpPr/>
          <p:nvPr/>
        </p:nvGrpSpPr>
        <p:grpSpPr>
          <a:xfrm>
            <a:off x="5429724" y="5264868"/>
            <a:ext cx="5922488" cy="433024"/>
            <a:chOff x="5432898" y="5426182"/>
            <a:chExt cx="5922488" cy="433024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137A9468-0FFB-BFA5-9742-FAAE35244AF8}"/>
                </a:ext>
              </a:extLst>
            </p:cNvPr>
            <p:cNvSpPr/>
            <p:nvPr/>
          </p:nvSpPr>
          <p:spPr>
            <a:xfrm>
              <a:off x="5432898" y="5426182"/>
              <a:ext cx="1480622" cy="433024"/>
            </a:xfrm>
            <a:custGeom>
              <a:avLst/>
              <a:gdLst>
                <a:gd name="connsiteX0" fmla="*/ 0 w 1480622"/>
                <a:gd name="connsiteY0" fmla="*/ 0 h 433024"/>
                <a:gd name="connsiteX1" fmla="*/ 1480622 w 1480622"/>
                <a:gd name="connsiteY1" fmla="*/ 0 h 433024"/>
                <a:gd name="connsiteX2" fmla="*/ 1480622 w 1480622"/>
                <a:gd name="connsiteY2" fmla="*/ 433024 h 433024"/>
                <a:gd name="connsiteX3" fmla="*/ 0 w 1480622"/>
                <a:gd name="connsiteY3" fmla="*/ 433024 h 433024"/>
                <a:gd name="connsiteX4" fmla="*/ 0 w 1480622"/>
                <a:gd name="connsiteY4" fmla="*/ 0 h 43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622" h="433024">
                  <a:moveTo>
                    <a:pt x="0" y="0"/>
                  </a:moveTo>
                  <a:lnTo>
                    <a:pt x="1480622" y="0"/>
                  </a:lnTo>
                  <a:lnTo>
                    <a:pt x="1480622" y="433024"/>
                  </a:lnTo>
                  <a:lnTo>
                    <a:pt x="0" y="4330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106680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Link</a:t>
              </a: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21CFE670-7C09-23CC-648A-91B6E1A4C812}"/>
                </a:ext>
              </a:extLst>
            </p:cNvPr>
            <p:cNvSpPr/>
            <p:nvPr/>
          </p:nvSpPr>
          <p:spPr>
            <a:xfrm>
              <a:off x="6913520" y="5426182"/>
              <a:ext cx="4441866" cy="433024"/>
            </a:xfrm>
            <a:custGeom>
              <a:avLst/>
              <a:gdLst>
                <a:gd name="connsiteX0" fmla="*/ 0 w 4441866"/>
                <a:gd name="connsiteY0" fmla="*/ 0 h 433024"/>
                <a:gd name="connsiteX1" fmla="*/ 4441866 w 4441866"/>
                <a:gd name="connsiteY1" fmla="*/ 0 h 433024"/>
                <a:gd name="connsiteX2" fmla="*/ 4441866 w 4441866"/>
                <a:gd name="connsiteY2" fmla="*/ 433024 h 433024"/>
                <a:gd name="connsiteX3" fmla="*/ 0 w 4441866"/>
                <a:gd name="connsiteY3" fmla="*/ 433024 h 433024"/>
                <a:gd name="connsiteX4" fmla="*/ 0 w 4441866"/>
                <a:gd name="connsiteY4" fmla="*/ 0 h 43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3024">
                  <a:moveTo>
                    <a:pt x="0" y="0"/>
                  </a:moveTo>
                  <a:lnTo>
                    <a:pt x="4441866" y="0"/>
                  </a:lnTo>
                  <a:lnTo>
                    <a:pt x="4441866" y="433024"/>
                  </a:lnTo>
                  <a:lnTo>
                    <a:pt x="0" y="4330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Link the GDB with the running demo 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914C6D33-59B2-96B9-0BFE-8D073B0E1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B96E9AF-B58F-0DFF-E04A-7F7EAD1F9498}"/>
              </a:ext>
            </a:extLst>
          </p:cNvPr>
          <p:cNvSpPr txBox="1"/>
          <p:nvPr/>
        </p:nvSpPr>
        <p:spPr>
          <a:xfrm>
            <a:off x="5429724" y="5868988"/>
            <a:ext cx="592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gdb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[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path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-to]/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RTOSDemo.out</a:t>
            </a:r>
            <a:endParaRPr kumimoji="0" lang="it-IT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target remote localhost:1234</a:t>
            </a:r>
          </a:p>
        </p:txBody>
      </p:sp>
    </p:spTree>
    <p:extLst>
      <p:ext uri="{BB962C8B-B14F-4D97-AF65-F5344CB8AC3E}">
        <p14:creationId xmlns:p14="http://schemas.microsoft.com/office/powerpoint/2010/main" val="338974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3D7C0-8A1E-4B83-D11E-57715D1D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807868"/>
            <a:ext cx="4249796" cy="937805"/>
          </a:xfrm>
        </p:spPr>
        <p:txBody>
          <a:bodyPr anchor="t">
            <a:normAutofit fontScale="90000"/>
          </a:bodyPr>
          <a:lstStyle/>
          <a:p>
            <a:r>
              <a:rPr lang="en-GB" sz="6600" b="1" spc="810" dirty="0" err="1"/>
              <a:t>MacOSX</a:t>
            </a:r>
            <a:endParaRPr lang="en-GB" sz="6600" b="1" spc="81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1FE76C-0B0E-5EF9-2AC4-AC517E00A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ECE454-E294-2292-C9B5-930385DF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112D7F7D-DBA0-C0BF-507A-8936AD5A19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2898" y="807867"/>
          <a:ext cx="5922489" cy="5053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0B2FD1C-16E6-9F33-AE37-01EBAEDE19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444160" y="2890038"/>
            <a:ext cx="2387390" cy="30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Rettangolo, Policromia, giallo, quadrato&#10;&#10;Descrizione generata automaticamente">
            <a:extLst>
              <a:ext uri="{FF2B5EF4-FFF2-40B4-BE49-F238E27FC236}">
                <a16:creationId xmlns:a16="http://schemas.microsoft.com/office/drawing/2014/main" id="{E31AFE92-1A93-0785-DE0E-00F7EE40D4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84313" y="275777"/>
            <a:ext cx="4551867" cy="4551867"/>
          </a:xfrm>
          <a:noFill/>
        </p:spPr>
      </p:pic>
      <p:graphicFrame>
        <p:nvGraphicFramePr>
          <p:cNvPr id="13" name="Segnaposto contenuto 12">
            <a:extLst>
              <a:ext uri="{FF2B5EF4-FFF2-40B4-BE49-F238E27FC236}">
                <a16:creationId xmlns:a16="http://schemas.microsoft.com/office/drawing/2014/main" id="{FBB464C3-515D-FD57-F71B-03413C1F375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077" y="3678381"/>
          <a:ext cx="12063845" cy="286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F44245-6C9C-5ED5-D598-7BDB979D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365D01-2C6E-CFF5-80B6-B866BDC40A74}"/>
              </a:ext>
            </a:extLst>
          </p:cNvPr>
          <p:cNvSpPr txBox="1"/>
          <p:nvPr/>
        </p:nvSpPr>
        <p:spPr>
          <a:xfrm>
            <a:off x="2581089" y="5976907"/>
            <a:ext cx="279435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Light"/>
                <a:ea typeface="+mn-ea"/>
                <a:cs typeface="+mn-cs"/>
                <a:hlinkClick r:id="rId4" tooltip="https://commons.wikimedia.org/wiki/File:Microsoft_logo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Questa foto</a:t>
            </a: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di Autore sconosciuto è concesso in licenza da </a:t>
            </a: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Light"/>
                <a:ea typeface="+mn-ea"/>
                <a:cs typeface="+mn-cs"/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E8F884F-DBD9-D7C7-0886-C1497E026354}"/>
              </a:ext>
            </a:extLst>
          </p:cNvPr>
          <p:cNvSpPr txBox="1">
            <a:spLocks/>
          </p:cNvSpPr>
          <p:nvPr/>
        </p:nvSpPr>
        <p:spPr>
          <a:xfrm>
            <a:off x="839788" y="807868"/>
            <a:ext cx="4324494" cy="1935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64428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5FF11D-A2EF-D964-3320-3A8DEA7C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85B1C-6621-82C3-65DD-40AA129F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/>
              <a:t>13</a:t>
            </a:fld>
            <a:endParaRPr lang="en-US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4493EFE-4331-9F22-762A-3C3DC8CAE51E}"/>
              </a:ext>
            </a:extLst>
          </p:cNvPr>
          <p:cNvGrpSpPr/>
          <p:nvPr/>
        </p:nvGrpSpPr>
        <p:grpSpPr>
          <a:xfrm>
            <a:off x="1645640" y="0"/>
            <a:ext cx="5082808" cy="6858000"/>
            <a:chOff x="1645640" y="0"/>
            <a:chExt cx="5082808" cy="685800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0E2B4735-9A73-CBE3-6B04-429A9A2DA237}"/>
                </a:ext>
              </a:extLst>
            </p:cNvPr>
            <p:cNvSpPr/>
            <p:nvPr/>
          </p:nvSpPr>
          <p:spPr>
            <a:xfrm>
              <a:off x="1645640" y="0"/>
              <a:ext cx="4731391" cy="685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08086EDD-33A4-EAC8-2BFF-E376CD904590}"/>
                </a:ext>
              </a:extLst>
            </p:cNvPr>
            <p:cNvSpPr/>
            <p:nvPr/>
          </p:nvSpPr>
          <p:spPr>
            <a:xfrm>
              <a:off x="6096000" y="1098958"/>
              <a:ext cx="632448" cy="620785"/>
            </a:xfrm>
            <a:prstGeom prst="roundRect">
              <a:avLst/>
            </a:prstGeom>
            <a:solidFill>
              <a:srgbClr val="A2B5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01A521B-C034-8929-5D9A-25461F8CE2F4}"/>
              </a:ext>
            </a:extLst>
          </p:cNvPr>
          <p:cNvGrpSpPr/>
          <p:nvPr/>
        </p:nvGrpSpPr>
        <p:grpSpPr>
          <a:xfrm>
            <a:off x="664129" y="0"/>
            <a:ext cx="5115648" cy="6858000"/>
            <a:chOff x="664129" y="0"/>
            <a:chExt cx="5115648" cy="6858000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BE8D2E1-FFB4-E791-2DEB-5C95F36FE2FE}"/>
                </a:ext>
              </a:extLst>
            </p:cNvPr>
            <p:cNvSpPr/>
            <p:nvPr/>
          </p:nvSpPr>
          <p:spPr>
            <a:xfrm>
              <a:off x="664129" y="0"/>
              <a:ext cx="4731391" cy="685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E3C6C43B-5592-6528-082C-A04599367EDC}"/>
                </a:ext>
              </a:extLst>
            </p:cNvPr>
            <p:cNvSpPr/>
            <p:nvPr/>
          </p:nvSpPr>
          <p:spPr>
            <a:xfrm>
              <a:off x="5147329" y="1838588"/>
              <a:ext cx="632448" cy="620785"/>
            </a:xfrm>
            <a:prstGeom prst="roundRect">
              <a:avLst/>
            </a:prstGeom>
            <a:solidFill>
              <a:srgbClr val="FAD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C50C84C-7689-3250-7021-F97D2C7E9A6F}"/>
              </a:ext>
            </a:extLst>
          </p:cNvPr>
          <p:cNvGrpSpPr/>
          <p:nvPr/>
        </p:nvGrpSpPr>
        <p:grpSpPr>
          <a:xfrm>
            <a:off x="0" y="0"/>
            <a:ext cx="5109035" cy="6858000"/>
            <a:chOff x="0" y="0"/>
            <a:chExt cx="5109035" cy="6858000"/>
          </a:xfrm>
          <a:solidFill>
            <a:srgbClr val="E3DBB3"/>
          </a:solidFill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BAD5804F-FA4E-E3E1-9613-B5E4C44FEF3B}"/>
                </a:ext>
              </a:extLst>
            </p:cNvPr>
            <p:cNvSpPr/>
            <p:nvPr/>
          </p:nvSpPr>
          <p:spPr>
            <a:xfrm>
              <a:off x="0" y="0"/>
              <a:ext cx="4731391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F52B679-6516-929E-BE4B-91EB6C70AB10}"/>
                </a:ext>
              </a:extLst>
            </p:cNvPr>
            <p:cNvSpPr/>
            <p:nvPr/>
          </p:nvSpPr>
          <p:spPr>
            <a:xfrm>
              <a:off x="4476587" y="3204594"/>
              <a:ext cx="632448" cy="6207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5F4A18-1A8D-8016-2D52-7EC976276303}"/>
              </a:ext>
            </a:extLst>
          </p:cNvPr>
          <p:cNvSpPr txBox="1"/>
          <p:nvPr/>
        </p:nvSpPr>
        <p:spPr>
          <a:xfrm>
            <a:off x="7445705" y="1838588"/>
            <a:ext cx="3791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ADDDD"/>
                </a:highlight>
                <a:latin typeface="Amasis MT Pro Black" panose="02040A04050005020304" pitchFamily="18" charset="0"/>
              </a:rPr>
              <a:t>3 IMPORTANT ELEMENTS</a:t>
            </a:r>
            <a:r>
              <a:rPr lang="en-US" dirty="0">
                <a:latin typeface="Amasis MT Pro Black" panose="02040A04050005020304" pitchFamily="18" charset="0"/>
              </a:rPr>
              <a:t>:</a:t>
            </a:r>
          </a:p>
          <a:p>
            <a:endParaRPr lang="en-US" dirty="0">
              <a:latin typeface="Amasis MT Pro Black" panose="02040A04050005020304" pitchFamily="18" charset="0"/>
            </a:endParaRPr>
          </a:p>
          <a:p>
            <a:r>
              <a:rPr lang="en-US" dirty="0">
                <a:latin typeface="Amasis MT Pro Black" panose="02040A04050005020304" pitchFamily="18" charset="0"/>
              </a:rPr>
              <a:t>- SEMAPHORE</a:t>
            </a:r>
          </a:p>
          <a:p>
            <a:endParaRPr lang="en-US" dirty="0">
              <a:latin typeface="Amasis MT Pro Black" panose="02040A04050005020304" pitchFamily="18" charset="0"/>
            </a:endParaRPr>
          </a:p>
          <a:p>
            <a:r>
              <a:rPr lang="en-US" dirty="0">
                <a:latin typeface="Amasis MT Pro Black" panose="02040A04050005020304" pitchFamily="18" charset="0"/>
              </a:rPr>
              <a:t>- QUEUE</a:t>
            </a:r>
          </a:p>
          <a:p>
            <a:endParaRPr lang="en-US" dirty="0">
              <a:latin typeface="Amasis MT Pro Black" panose="02040A04050005020304" pitchFamily="18" charset="0"/>
            </a:endParaRPr>
          </a:p>
          <a:p>
            <a:r>
              <a:rPr lang="en-US" dirty="0">
                <a:latin typeface="Amasis MT Pro Black" panose="02040A04050005020304" pitchFamily="18" charset="0"/>
              </a:rPr>
              <a:t>- </a:t>
            </a:r>
            <a:r>
              <a:rPr lang="en-GB" dirty="0">
                <a:latin typeface="Amasis MT Pro Black" panose="02040A04050005020304" pitchFamily="18" charset="0"/>
              </a:rPr>
              <a:t>EVENT GROUP</a:t>
            </a:r>
            <a:endParaRPr lang="it-IT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7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002-6D23-5786-77BE-470C76A7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69215C-9402-9008-C528-BDB50C03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BF552D-9656-7983-C077-C8F7FCBF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84C568-7497-97F3-048F-6869868F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A2DE3BF-FF82-0C11-803F-55AD31490896}"/>
              </a:ext>
            </a:extLst>
          </p:cNvPr>
          <p:cNvGrpSpPr/>
          <p:nvPr/>
        </p:nvGrpSpPr>
        <p:grpSpPr>
          <a:xfrm>
            <a:off x="1645639" y="0"/>
            <a:ext cx="11332129" cy="6858000"/>
            <a:chOff x="1645640" y="0"/>
            <a:chExt cx="5082808" cy="685800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01B7633F-C7BB-F49B-B0C4-98EA9F532FC9}"/>
                </a:ext>
              </a:extLst>
            </p:cNvPr>
            <p:cNvSpPr/>
            <p:nvPr/>
          </p:nvSpPr>
          <p:spPr>
            <a:xfrm>
              <a:off x="1645640" y="0"/>
              <a:ext cx="4731391" cy="685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BB4EDF5A-09A4-F3EC-56BD-DC7BDC8C1B49}"/>
                </a:ext>
              </a:extLst>
            </p:cNvPr>
            <p:cNvSpPr/>
            <p:nvPr/>
          </p:nvSpPr>
          <p:spPr>
            <a:xfrm>
              <a:off x="6096000" y="1098958"/>
              <a:ext cx="632448" cy="620785"/>
            </a:xfrm>
            <a:prstGeom prst="roundRect">
              <a:avLst/>
            </a:prstGeom>
            <a:solidFill>
              <a:srgbClr val="A2B5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3FA45B6-469F-6D9E-FB60-9354B1122E1D}"/>
              </a:ext>
            </a:extLst>
          </p:cNvPr>
          <p:cNvGrpSpPr/>
          <p:nvPr/>
        </p:nvGrpSpPr>
        <p:grpSpPr>
          <a:xfrm>
            <a:off x="664129" y="0"/>
            <a:ext cx="5115648" cy="6858000"/>
            <a:chOff x="664129" y="0"/>
            <a:chExt cx="5115648" cy="6858000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AFA47CEC-5777-8065-0D51-1B276899A7F5}"/>
                </a:ext>
              </a:extLst>
            </p:cNvPr>
            <p:cNvSpPr/>
            <p:nvPr/>
          </p:nvSpPr>
          <p:spPr>
            <a:xfrm>
              <a:off x="664129" y="0"/>
              <a:ext cx="4731391" cy="685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29284FC6-7EFD-ABC4-60AC-980AA7888433}"/>
                </a:ext>
              </a:extLst>
            </p:cNvPr>
            <p:cNvSpPr/>
            <p:nvPr/>
          </p:nvSpPr>
          <p:spPr>
            <a:xfrm>
              <a:off x="5147329" y="1838588"/>
              <a:ext cx="632448" cy="620785"/>
            </a:xfrm>
            <a:prstGeom prst="roundRect">
              <a:avLst/>
            </a:prstGeom>
            <a:solidFill>
              <a:srgbClr val="FAD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97AB69B-26D1-9B95-686C-BF312A865E6E}"/>
              </a:ext>
            </a:extLst>
          </p:cNvPr>
          <p:cNvGrpSpPr/>
          <p:nvPr/>
        </p:nvGrpSpPr>
        <p:grpSpPr>
          <a:xfrm>
            <a:off x="0" y="0"/>
            <a:ext cx="5109035" cy="6858000"/>
            <a:chOff x="0" y="0"/>
            <a:chExt cx="5109035" cy="6858000"/>
          </a:xfrm>
          <a:solidFill>
            <a:srgbClr val="E3DBB3"/>
          </a:solidFill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2D299059-01A8-2274-F840-893CD296E94E}"/>
                </a:ext>
              </a:extLst>
            </p:cNvPr>
            <p:cNvSpPr/>
            <p:nvPr/>
          </p:nvSpPr>
          <p:spPr>
            <a:xfrm>
              <a:off x="0" y="0"/>
              <a:ext cx="4731391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943DA9C-2B43-C5CC-3F07-DE4686D99C51}"/>
                </a:ext>
              </a:extLst>
            </p:cNvPr>
            <p:cNvSpPr/>
            <p:nvPr/>
          </p:nvSpPr>
          <p:spPr>
            <a:xfrm>
              <a:off x="4476587" y="3204594"/>
              <a:ext cx="632448" cy="6207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pic>
        <p:nvPicPr>
          <p:cNvPr id="21" name="Immagine 20" descr="Immagine che contiene aria aperta, semaforo, Dispositivo di segnalazione, luce&#10;&#10;Descrizione generata automaticamente">
            <a:extLst>
              <a:ext uri="{FF2B5EF4-FFF2-40B4-BE49-F238E27FC236}">
                <a16:creationId xmlns:a16="http://schemas.microsoft.com/office/drawing/2014/main" id="{9B4818FB-69BA-8B51-FF15-0378252AA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55454" y="769775"/>
            <a:ext cx="1561752" cy="1561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11211F-532E-53FA-57CB-47697ACF9554}"/>
              </a:ext>
            </a:extLst>
          </p:cNvPr>
          <p:cNvSpPr txBox="1"/>
          <p:nvPr/>
        </p:nvSpPr>
        <p:spPr>
          <a:xfrm>
            <a:off x="5811458" y="2380896"/>
            <a:ext cx="5618542" cy="357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790575" algn="l"/>
              </a:tabLst>
            </a:pP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Tasks call </a:t>
            </a:r>
            <a:r>
              <a:rPr lang="en-US" sz="1400" b="1" dirty="0" err="1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xSemaphoreTake</a:t>
            </a:r>
            <a:r>
              <a:rPr lang="en-US" sz="1400" b="1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()</a:t>
            </a:r>
            <a:r>
              <a:rPr lang="en-US" sz="1400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to acquire the semaphore and </a:t>
            </a:r>
            <a:r>
              <a:rPr lang="en-US" sz="1400" b="1" dirty="0" err="1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xSemaphoreGive</a:t>
            </a:r>
            <a:r>
              <a:rPr lang="en-US" sz="1400" b="1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()</a:t>
            </a:r>
            <a:r>
              <a:rPr lang="en-US" sz="1400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to release it.</a:t>
            </a: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  <a:tab pos="790575" algn="l"/>
              </a:tabLst>
            </a:pPr>
            <a:r>
              <a:rPr lang="en-US" sz="1400" b="1" dirty="0" err="1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xSemaphoreCreateMutex</a:t>
            </a:r>
            <a:r>
              <a:rPr lang="en-US" sz="1400" b="1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()</a:t>
            </a: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 is a function in </a:t>
            </a:r>
            <a:r>
              <a:rPr lang="en-US" sz="1400" dirty="0" err="1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FreeRTOS</a:t>
            </a: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 used to create a mutex (mutual exclusion semaphore).</a:t>
            </a: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  <a:tab pos="790575" algn="l"/>
              </a:tabLst>
            </a:pP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When a task successfully acquires the mutex using </a:t>
            </a:r>
            <a:r>
              <a:rPr lang="en-US" sz="1400" b="1" dirty="0" err="1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xSemaphoreTake</a:t>
            </a:r>
            <a:r>
              <a:rPr lang="en-US" sz="1400" b="1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()</a:t>
            </a: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, the count becomes 0, indicating that the mutex is locked.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790575" algn="l"/>
              </a:tabLst>
            </a:pPr>
            <a:r>
              <a:rPr lang="en-US" sz="140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It plays a crucial role in synchronizing access to critical sections of code in multitasking environments.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2"/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CCF0B4-D8D3-A505-BA2F-34F1D758FB37}"/>
              </a:ext>
            </a:extLst>
          </p:cNvPr>
          <p:cNvSpPr txBox="1"/>
          <p:nvPr/>
        </p:nvSpPr>
        <p:spPr>
          <a:xfrm>
            <a:off x="8097097" y="769775"/>
            <a:ext cx="3573696" cy="131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A </a:t>
            </a:r>
            <a:r>
              <a:rPr lang="en-US" sz="1400" b="0" i="0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semaphore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 is a synchronization primitive used to </a:t>
            </a:r>
            <a:r>
              <a:rPr lang="en-US" sz="1400" b="0" i="0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control access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to </a:t>
            </a:r>
            <a:r>
              <a:rPr lang="en-US" sz="1400" b="0" i="0" dirty="0">
                <a:solidFill>
                  <a:schemeClr val="tx2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</a:rPr>
              <a:t>shared resources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in a concurrent system.</a:t>
            </a:r>
          </a:p>
          <a:p>
            <a:endParaRPr lang="it-IT" dirty="0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148AF7DD-3EAA-A007-7BEB-2C9F2387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206" y="25167"/>
            <a:ext cx="2818127" cy="5076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88374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D6D4F-097E-A25C-4F2F-E758BF6C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C9AF64-8895-5E71-19D6-64D63462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FA940F-9FAB-BCFC-E8DF-09272191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7E75D9-0852-A12E-CC8E-3F77945D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D5DD403-1FB9-F31D-74A2-038EB37BCDA1}"/>
              </a:ext>
            </a:extLst>
          </p:cNvPr>
          <p:cNvGrpSpPr/>
          <p:nvPr/>
        </p:nvGrpSpPr>
        <p:grpSpPr>
          <a:xfrm>
            <a:off x="1645640" y="0"/>
            <a:ext cx="11357296" cy="6858000"/>
            <a:chOff x="1645640" y="0"/>
            <a:chExt cx="5082808" cy="685800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9C14211F-6995-208A-6825-366500783CF4}"/>
                </a:ext>
              </a:extLst>
            </p:cNvPr>
            <p:cNvSpPr/>
            <p:nvPr/>
          </p:nvSpPr>
          <p:spPr>
            <a:xfrm>
              <a:off x="1645640" y="0"/>
              <a:ext cx="4731391" cy="685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3ECDC42C-EA43-248F-E943-B3EA4E39BD72}"/>
                </a:ext>
              </a:extLst>
            </p:cNvPr>
            <p:cNvSpPr/>
            <p:nvPr/>
          </p:nvSpPr>
          <p:spPr>
            <a:xfrm>
              <a:off x="6096000" y="1098958"/>
              <a:ext cx="632448" cy="620785"/>
            </a:xfrm>
            <a:prstGeom prst="roundRect">
              <a:avLst/>
            </a:prstGeom>
            <a:solidFill>
              <a:srgbClr val="A2B5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BE93718-8AEE-A132-7149-FF25FA28E0AB}"/>
              </a:ext>
            </a:extLst>
          </p:cNvPr>
          <p:cNvGrpSpPr/>
          <p:nvPr/>
        </p:nvGrpSpPr>
        <p:grpSpPr>
          <a:xfrm>
            <a:off x="664128" y="0"/>
            <a:ext cx="12489809" cy="6858000"/>
            <a:chOff x="664129" y="0"/>
            <a:chExt cx="5115648" cy="6858000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880A6F0-E523-100A-6CAF-C5067EB25A01}"/>
                </a:ext>
              </a:extLst>
            </p:cNvPr>
            <p:cNvSpPr/>
            <p:nvPr/>
          </p:nvSpPr>
          <p:spPr>
            <a:xfrm>
              <a:off x="664129" y="0"/>
              <a:ext cx="4731391" cy="685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0EAD7FE-B20E-4B61-7AC2-9E3B1C874371}"/>
                </a:ext>
              </a:extLst>
            </p:cNvPr>
            <p:cNvSpPr/>
            <p:nvPr/>
          </p:nvSpPr>
          <p:spPr>
            <a:xfrm>
              <a:off x="5147329" y="1838588"/>
              <a:ext cx="632448" cy="620785"/>
            </a:xfrm>
            <a:prstGeom prst="roundRect">
              <a:avLst/>
            </a:prstGeom>
            <a:solidFill>
              <a:srgbClr val="FAD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54683CC9-2D76-DED3-BBC9-D349893B87F8}"/>
              </a:ext>
            </a:extLst>
          </p:cNvPr>
          <p:cNvGrpSpPr/>
          <p:nvPr/>
        </p:nvGrpSpPr>
        <p:grpSpPr>
          <a:xfrm>
            <a:off x="0" y="0"/>
            <a:ext cx="5109035" cy="6858000"/>
            <a:chOff x="0" y="0"/>
            <a:chExt cx="5109035" cy="6858000"/>
          </a:xfrm>
          <a:solidFill>
            <a:srgbClr val="E3DBB3"/>
          </a:solidFill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4EBBA735-F17D-E006-8CA2-939A96D4A3BC}"/>
                </a:ext>
              </a:extLst>
            </p:cNvPr>
            <p:cNvSpPr/>
            <p:nvPr/>
          </p:nvSpPr>
          <p:spPr>
            <a:xfrm>
              <a:off x="0" y="0"/>
              <a:ext cx="4731391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4B73ECC3-841A-03AE-25A7-3DC69A71E8CB}"/>
                </a:ext>
              </a:extLst>
            </p:cNvPr>
            <p:cNvSpPr/>
            <p:nvPr/>
          </p:nvSpPr>
          <p:spPr>
            <a:xfrm>
              <a:off x="4476587" y="3204594"/>
              <a:ext cx="632448" cy="6207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pic>
        <p:nvPicPr>
          <p:cNvPr id="2" name="Immagine 1" descr="Immagine che contiene vestiti, calzature, persona, Uniforme sportiva">
            <a:extLst>
              <a:ext uri="{FF2B5EF4-FFF2-40B4-BE49-F238E27FC236}">
                <a16:creationId xmlns:a16="http://schemas.microsoft.com/office/drawing/2014/main" id="{591B09FA-DC3B-B04E-9203-E7F928DD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4" y="256374"/>
            <a:ext cx="2080167" cy="2080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F2300809-D8AF-EDC1-D6F0-506A85CF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69" y="868227"/>
            <a:ext cx="1581523" cy="541123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masis MT Pro Black" panose="02040A04050005020304" pitchFamily="18" charset="0"/>
              </a:rPr>
              <a:t>QUEUE</a:t>
            </a:r>
            <a:endParaRPr lang="it-IT" dirty="0">
              <a:latin typeface="Amasis MT Pro Black" panose="02040A040500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5D1995-28D5-2ED2-12CB-08CDFCBFF3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9115" y="2980639"/>
            <a:ext cx="648228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r>
              <a:rPr kumimoji="0" lang="en-GB" altLang="it-IT" sz="14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xQueueCreate</a:t>
            </a:r>
            <a:r>
              <a:rPr kumimoji="0" lang="en-GB" altLang="it-IT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()</a:t>
            </a:r>
            <a:r>
              <a:rPr kumimoji="0" lang="en-GB" altLang="it-IT" sz="140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kumimoji="0" lang="en-GB" altLang="it-IT" sz="140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It initializes and allocates memory for a queue data structure based on the specified parameters.</a:t>
            </a:r>
            <a:r>
              <a:rPr kumimoji="0" lang="en-GB" altLang="it-IT" sz="140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Segoe UI" panose="020B0502040204020203" pitchFamily="34" charset="0"/>
              </a:rPr>
              <a:t> Queues are fundamental constructs for inter-task communication and play a crucial role in building reliable and scalable embedded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r>
              <a:rPr kumimoji="0" lang="en-GB" altLang="it-IT" sz="1400" b="1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uxQueueLength</a:t>
            </a:r>
            <a:r>
              <a:rPr kumimoji="0" lang="en-GB" altLang="it-IT" sz="140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: </a:t>
            </a:r>
          </a:p>
          <a:p>
            <a:pPr>
              <a:lnSpc>
                <a:spcPct val="100000"/>
              </a:lnSpc>
            </a:pPr>
            <a:r>
              <a:rPr kumimoji="0" lang="en-GB" altLang="it-IT" sz="140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Specifies the maximum number of items the queue can hold.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r>
              <a:rPr kumimoji="0" lang="en-GB" altLang="it-IT" sz="1400" b="1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uxItemSize</a:t>
            </a:r>
            <a:r>
              <a:rPr kumimoji="0" lang="en-GB" altLang="it-IT" sz="140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C7DCEF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: </a:t>
            </a:r>
          </a:p>
          <a:p>
            <a:pPr>
              <a:lnSpc>
                <a:spcPct val="100000"/>
              </a:lnSpc>
            </a:pPr>
            <a:r>
              <a:rPr kumimoji="0" lang="en-GB" altLang="it-IT" sz="140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Specifies the size (in bytes) of each item in the queue.</a:t>
            </a:r>
            <a:endParaRPr kumimoji="0" lang="it-IT" altLang="it-IT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AAED-7BB7-3040-7E45-A18E4AC3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028DED-82CB-1769-7020-59C0DFBB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10B678-6C47-1476-809F-CBA61DEF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4A0A30-DECE-079B-0DD2-0EE7386D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F2E164CC-BC33-6AD8-928D-564CEA5FEDB7}"/>
              </a:ext>
            </a:extLst>
          </p:cNvPr>
          <p:cNvGrpSpPr/>
          <p:nvPr/>
        </p:nvGrpSpPr>
        <p:grpSpPr>
          <a:xfrm>
            <a:off x="1645640" y="0"/>
            <a:ext cx="11340518" cy="6858000"/>
            <a:chOff x="1645640" y="0"/>
            <a:chExt cx="5082808" cy="685800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ECFD6E2D-2C69-0F65-1856-2F7FE69CC8D0}"/>
                </a:ext>
              </a:extLst>
            </p:cNvPr>
            <p:cNvSpPr/>
            <p:nvPr/>
          </p:nvSpPr>
          <p:spPr>
            <a:xfrm>
              <a:off x="1645640" y="0"/>
              <a:ext cx="4731391" cy="685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72B064C8-EC72-B136-2688-D244184249B7}"/>
                </a:ext>
              </a:extLst>
            </p:cNvPr>
            <p:cNvSpPr/>
            <p:nvPr/>
          </p:nvSpPr>
          <p:spPr>
            <a:xfrm>
              <a:off x="6096000" y="1098958"/>
              <a:ext cx="632448" cy="620785"/>
            </a:xfrm>
            <a:prstGeom prst="roundRect">
              <a:avLst/>
            </a:prstGeom>
            <a:solidFill>
              <a:srgbClr val="A2B5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0EE9935-8D94-2819-9354-6A5B487DF14A}"/>
              </a:ext>
            </a:extLst>
          </p:cNvPr>
          <p:cNvGrpSpPr/>
          <p:nvPr/>
        </p:nvGrpSpPr>
        <p:grpSpPr>
          <a:xfrm>
            <a:off x="664129" y="0"/>
            <a:ext cx="12481420" cy="6858000"/>
            <a:chOff x="664129" y="0"/>
            <a:chExt cx="5115648" cy="6858000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4C6C4184-E7B7-9692-C7E5-178E840BC7B0}"/>
                </a:ext>
              </a:extLst>
            </p:cNvPr>
            <p:cNvSpPr/>
            <p:nvPr/>
          </p:nvSpPr>
          <p:spPr>
            <a:xfrm>
              <a:off x="664129" y="0"/>
              <a:ext cx="4731391" cy="6858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A71BAE54-69E7-3486-063D-1298461E2CD1}"/>
                </a:ext>
              </a:extLst>
            </p:cNvPr>
            <p:cNvSpPr/>
            <p:nvPr/>
          </p:nvSpPr>
          <p:spPr>
            <a:xfrm>
              <a:off x="5147329" y="1838588"/>
              <a:ext cx="632448" cy="620785"/>
            </a:xfrm>
            <a:prstGeom prst="roundRect">
              <a:avLst/>
            </a:prstGeom>
            <a:solidFill>
              <a:srgbClr val="FAD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6DF634A-7839-6842-61F2-D34997FF8CD7}"/>
              </a:ext>
            </a:extLst>
          </p:cNvPr>
          <p:cNvGrpSpPr/>
          <p:nvPr/>
        </p:nvGrpSpPr>
        <p:grpSpPr>
          <a:xfrm>
            <a:off x="0" y="0"/>
            <a:ext cx="13145549" cy="6858000"/>
            <a:chOff x="0" y="0"/>
            <a:chExt cx="5109035" cy="6858000"/>
          </a:xfrm>
          <a:solidFill>
            <a:srgbClr val="E3DBB3"/>
          </a:solidFill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0B2480CE-9856-1337-3BC3-31DFC294A4D9}"/>
                </a:ext>
              </a:extLst>
            </p:cNvPr>
            <p:cNvSpPr/>
            <p:nvPr/>
          </p:nvSpPr>
          <p:spPr>
            <a:xfrm>
              <a:off x="0" y="0"/>
              <a:ext cx="4731391" cy="6858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E9E0CC5-2679-BAA6-9D39-EDDCFDE40997}"/>
                </a:ext>
              </a:extLst>
            </p:cNvPr>
            <p:cNvSpPr/>
            <p:nvPr/>
          </p:nvSpPr>
          <p:spPr>
            <a:xfrm>
              <a:off x="4476587" y="3204594"/>
              <a:ext cx="632448" cy="6207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CDA96875-DB08-E090-DE83-6AF3923F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64" y="1838588"/>
            <a:ext cx="2126456" cy="21264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3E2A68F1-A609-153C-F570-9F4A6B64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1" y="330283"/>
            <a:ext cx="3038162" cy="75399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masis MT Pro Black" panose="02040A04050005020304" pitchFamily="18" charset="0"/>
              </a:rPr>
              <a:t>EVENT GROUP</a:t>
            </a:r>
            <a:endParaRPr lang="it-IT" dirty="0">
              <a:latin typeface="Amasis MT Pro Black" panose="02040A040500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FB56FB-BC83-FF76-D37E-28B4CE8A1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39084" y="1414559"/>
            <a:ext cx="5305439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90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br>
              <a:rPr lang="it-IT" altLang="it-IT" sz="1200" dirty="0">
                <a:latin typeface="Amasis MT Pro Black" panose="02040A04050005020304" pitchFamily="18" charset="0"/>
              </a:rPr>
            </a:b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An event group is a synchronization primitive that allows tasks to wait for a combination of events to occur before proceeding.</a:t>
            </a:r>
          </a:p>
          <a:p>
            <a:pPr marL="0" indent="0">
              <a:lnSpc>
                <a:spcPct val="100000"/>
              </a:lnSpc>
              <a:buNone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Implementation: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xEventGroupCreate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dynamically allocates memory for the event group data structure.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The event group data structure maintains a 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set of flags or bits, each representing a specific event or condition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Tasks can wait for a combination of these bits to be set or cleared using various event group synchronization functions.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90575" algn="l"/>
              </a:tabLst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Key Functions: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xEventGroupSetBits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(): </a:t>
            </a: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Sets one or more bits in the event group.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xEventGroupClearBits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(): </a:t>
            </a: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Clears one or more bits in the event group.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xEventGroupWaitBits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(): </a:t>
            </a: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Waits for one or more specified bits to be set or cleared within the event group.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xEventGroupGetBits</a:t>
            </a: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EA73A4"/>
                </a:highlight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():</a:t>
            </a:r>
            <a:endParaRPr lang="en-GB" altLang="it-IT" sz="1200" b="1" dirty="0">
              <a:solidFill>
                <a:srgbClr val="0D0D0D"/>
              </a:solidFill>
              <a:highlight>
                <a:srgbClr val="EA73A4"/>
              </a:highlight>
              <a:latin typeface="Amasis MT Pro Black" panose="02040A04050005020304" pitchFamily="18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kumimoji="0" lang="en-GB" altLang="it-IT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Returns the current value of the event group bits without modifying them.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4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75567F9-240A-8F77-0B99-4614C61BC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3DE78E-35F4-B3D6-8E70-1A6580AE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17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F8E361-DFEC-C07E-A498-42D73E21CF75}"/>
              </a:ext>
            </a:extLst>
          </p:cNvPr>
          <p:cNvSpPr txBox="1"/>
          <p:nvPr/>
        </p:nvSpPr>
        <p:spPr>
          <a:xfrm>
            <a:off x="192946" y="134224"/>
            <a:ext cx="3875713" cy="5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CODE EXAMPLE </a:t>
            </a:r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94DA287-DA7C-3655-FBA8-0824165F18E1}"/>
              </a:ext>
            </a:extLst>
          </p:cNvPr>
          <p:cNvSpPr/>
          <p:nvPr/>
        </p:nvSpPr>
        <p:spPr>
          <a:xfrm>
            <a:off x="257262" y="1621631"/>
            <a:ext cx="3668786" cy="333285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799B89-53F0-4D94-AE84-592724FB125F}"/>
              </a:ext>
            </a:extLst>
          </p:cNvPr>
          <p:cNvSpPr txBox="1"/>
          <p:nvPr/>
        </p:nvSpPr>
        <p:spPr>
          <a:xfrm>
            <a:off x="444615" y="1782397"/>
            <a:ext cx="314461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01 </a:t>
            </a:r>
            <a:r>
              <a:rPr lang="en-GB" sz="20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example_task1.c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illustrates a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simplified model 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of a process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queue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, where tasks (processes) access a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shared resource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 based on their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position within the queue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51A160-9D69-F21C-55B0-2A32F3590F64}"/>
              </a:ext>
            </a:extLst>
          </p:cNvPr>
          <p:cNvSpPr txBox="1"/>
          <p:nvPr/>
        </p:nvSpPr>
        <p:spPr>
          <a:xfrm>
            <a:off x="4279782" y="1782397"/>
            <a:ext cx="34814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02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a priority-based resource allocation model, where tasks are granted access to a shared resource based on their priority levels.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8FD741-7450-5F15-21C0-893970362789}"/>
              </a:ext>
            </a:extLst>
          </p:cNvPr>
          <p:cNvSpPr txBox="1"/>
          <p:nvPr/>
        </p:nvSpPr>
        <p:spPr>
          <a:xfrm>
            <a:off x="7927597" y="1782397"/>
            <a:ext cx="366878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03</a:t>
            </a:r>
          </a:p>
          <a:p>
            <a:endParaRPr lang="en-GB" sz="2800" b="0" i="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the coordination of shared resource access among multiple tasks using a combination of semaphore and event group mechanisms in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FreeRTOS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.</a:t>
            </a:r>
            <a:endParaRPr lang="it-IT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9BC1FF-A513-0298-4A47-E9FCD2C6192C}"/>
              </a:ext>
            </a:extLst>
          </p:cNvPr>
          <p:cNvSpPr txBox="1"/>
          <p:nvPr/>
        </p:nvSpPr>
        <p:spPr>
          <a:xfrm>
            <a:off x="633756" y="5124859"/>
            <a:ext cx="102493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800000"/>
                </a:highlight>
                <a:latin typeface="Amasis MT Pro Black" panose="02040A04050005020304" pitchFamily="18" charset="0"/>
              </a:rPr>
              <a:t>CASE STUDY</a:t>
            </a:r>
          </a:p>
          <a:p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In a </a:t>
            </a:r>
            <a:r>
              <a:rPr lang="en-US" sz="1200" dirty="0">
                <a:solidFill>
                  <a:schemeClr val="bg1"/>
                </a:solidFill>
                <a:highlight>
                  <a:srgbClr val="EA73A4"/>
                </a:highlight>
                <a:latin typeface="Amasis MT Pro Black" panose="02040A04050005020304" pitchFamily="18" charset="0"/>
              </a:rPr>
              <a:t>manufacturing plant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, multiple automated processes need controlled access to a critical resource. The processes must efficiently utilize the robotic arm while avoiding collisions and resource contention.</a:t>
            </a:r>
          </a:p>
          <a:p>
            <a:r>
              <a:rPr lang="en-US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System Components</a:t>
            </a:r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Tasks: Represent automated processes (e.g., assembly, quality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Resource: Represents the robotic arm utilized for assembly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FreeRTOS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: Embedded real-time operating system facilitating task management.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4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65D2-3F09-D5EB-23B2-77FE3DE7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3603299-24F5-A0A8-F566-642C2DC1B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E5874B-793B-C587-0138-16DF262B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18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51407D-BA79-6E36-2914-65BA6F39AC18}"/>
              </a:ext>
            </a:extLst>
          </p:cNvPr>
          <p:cNvSpPr txBox="1"/>
          <p:nvPr/>
        </p:nvSpPr>
        <p:spPr>
          <a:xfrm>
            <a:off x="192946" y="134224"/>
            <a:ext cx="3875713" cy="5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CODE EXAMPLE </a:t>
            </a:r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807E98-49C0-DCF7-ACD5-42250173B1A7}"/>
              </a:ext>
            </a:extLst>
          </p:cNvPr>
          <p:cNvSpPr txBox="1"/>
          <p:nvPr/>
        </p:nvSpPr>
        <p:spPr>
          <a:xfrm>
            <a:off x="444615" y="1782397"/>
            <a:ext cx="34814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01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illustrates a simplified model of a process queue, where tasks (processes) access a shared resource based on their position within the queue.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5F09DAA-E6BA-C521-BCC8-8CF0F6F0B6D6}"/>
              </a:ext>
            </a:extLst>
          </p:cNvPr>
          <p:cNvSpPr/>
          <p:nvPr/>
        </p:nvSpPr>
        <p:spPr>
          <a:xfrm>
            <a:off x="4068659" y="1536173"/>
            <a:ext cx="3668786" cy="333285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3556AB-DD69-EE40-B5AC-8DB05BAC8FB4}"/>
              </a:ext>
            </a:extLst>
          </p:cNvPr>
          <p:cNvSpPr txBox="1"/>
          <p:nvPr/>
        </p:nvSpPr>
        <p:spPr>
          <a:xfrm>
            <a:off x="4279782" y="1782396"/>
            <a:ext cx="32405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02 </a:t>
            </a:r>
            <a:r>
              <a:rPr lang="en-GB" sz="20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example_task2.c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a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priority-based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 resource allocation model, where tasks are granted access to a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shared resource based on 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their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priority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 levels.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22B2E6-69D8-9C38-4C54-257DDA4AD612}"/>
              </a:ext>
            </a:extLst>
          </p:cNvPr>
          <p:cNvSpPr txBox="1"/>
          <p:nvPr/>
        </p:nvSpPr>
        <p:spPr>
          <a:xfrm>
            <a:off x="7927597" y="1782397"/>
            <a:ext cx="366878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03</a:t>
            </a:r>
          </a:p>
          <a:p>
            <a:endParaRPr lang="en-GB" sz="2800" b="0" i="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the coordination of shared resource access among multiple tasks using a combination of semaphore and event group mechanisms in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FreeRTOS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.</a:t>
            </a:r>
            <a:endParaRPr lang="it-IT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91D7E-06F0-4990-2FD3-9AC865CDFE57}"/>
              </a:ext>
            </a:extLst>
          </p:cNvPr>
          <p:cNvSpPr txBox="1"/>
          <p:nvPr/>
        </p:nvSpPr>
        <p:spPr>
          <a:xfrm>
            <a:off x="633756" y="5124859"/>
            <a:ext cx="102493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800000"/>
                </a:highlight>
                <a:latin typeface="Amasis MT Pro Black" panose="02040A04050005020304" pitchFamily="18" charset="0"/>
              </a:rPr>
              <a:t>CASE STUDY</a:t>
            </a:r>
          </a:p>
          <a:p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In a </a:t>
            </a:r>
            <a:r>
              <a:rPr lang="en-US" sz="1200" dirty="0">
                <a:solidFill>
                  <a:schemeClr val="bg1"/>
                </a:solidFill>
                <a:highlight>
                  <a:srgbClr val="EA73A4"/>
                </a:highlight>
                <a:latin typeface="Amasis MT Pro Black" panose="02040A04050005020304" pitchFamily="18" charset="0"/>
              </a:rPr>
              <a:t>manufacturing plant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, multiple automated processes need controlled access to a critical resource. The processes must efficiently utilize the robotic arm while avoiding collisions and resource contention.</a:t>
            </a:r>
          </a:p>
          <a:p>
            <a:r>
              <a:rPr lang="en-US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System Components</a:t>
            </a:r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Tasks: Represent automated processes (e.g., assembly, quality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Resource: Represents the robotic arm utilized for assembly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FreeRTOS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: Embedded real-time operating system facilitating task management.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665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DA17-5126-14B2-2C58-64A51106D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88B3692-F3B0-CF3B-58CF-138ADC50BA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A215F4-E0AC-23C6-43C4-95119712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19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8E0602-B650-D61C-161D-B2806D045EE0}"/>
              </a:ext>
            </a:extLst>
          </p:cNvPr>
          <p:cNvSpPr txBox="1"/>
          <p:nvPr/>
        </p:nvSpPr>
        <p:spPr>
          <a:xfrm>
            <a:off x="192946" y="134224"/>
            <a:ext cx="3875713" cy="5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CODE EXAMPLE </a:t>
            </a:r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CD9D0F-93F9-1B39-A40E-47726C88DE1F}"/>
              </a:ext>
            </a:extLst>
          </p:cNvPr>
          <p:cNvSpPr txBox="1"/>
          <p:nvPr/>
        </p:nvSpPr>
        <p:spPr>
          <a:xfrm>
            <a:off x="444615" y="1782397"/>
            <a:ext cx="34814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01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illustrates a simplified model of a process queue, where tasks (processes) access a shared resource based on their position within the queue.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2F537B-F71F-6685-E343-95C6FDD211A9}"/>
              </a:ext>
            </a:extLst>
          </p:cNvPr>
          <p:cNvSpPr txBox="1"/>
          <p:nvPr/>
        </p:nvSpPr>
        <p:spPr>
          <a:xfrm>
            <a:off x="4279782" y="1782397"/>
            <a:ext cx="34814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02</a:t>
            </a:r>
          </a:p>
          <a:p>
            <a:endParaRPr lang="en-GB" sz="2800" dirty="0">
              <a:solidFill>
                <a:srgbClr val="404040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a priority-based resource allocation model, where tasks are granted access to a shared resource based on their priority levels.</a:t>
            </a:r>
            <a:endParaRPr lang="en-GB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6051AA7-8C66-124E-67A2-4ABFDBDB4F9A}"/>
              </a:ext>
            </a:extLst>
          </p:cNvPr>
          <p:cNvSpPr/>
          <p:nvPr/>
        </p:nvSpPr>
        <p:spPr>
          <a:xfrm>
            <a:off x="7827948" y="1511746"/>
            <a:ext cx="3668786" cy="333285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B6AE1C-3072-CE70-192D-8FB0C467DE2B}"/>
              </a:ext>
            </a:extLst>
          </p:cNvPr>
          <p:cNvSpPr txBox="1"/>
          <p:nvPr/>
        </p:nvSpPr>
        <p:spPr>
          <a:xfrm>
            <a:off x="7894681" y="1782397"/>
            <a:ext cx="36687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03 </a:t>
            </a:r>
            <a:r>
              <a:rPr lang="en-GB" sz="2000" dirty="0">
                <a:solidFill>
                  <a:srgbClr val="404040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example_task3.c</a:t>
            </a:r>
          </a:p>
          <a:p>
            <a:endParaRPr lang="en-GB" sz="2800" b="0" i="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This example demonstrates the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coordination of shared resource access 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among multiple tasks using a combination of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semaphore 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and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E3DBB3"/>
                </a:highlight>
                <a:latin typeface="Amasis MT Pro Black" panose="02040A04050005020304" pitchFamily="18" charset="0"/>
              </a:rPr>
              <a:t>event group </a:t>
            </a:r>
            <a:r>
              <a:rPr lang="en-US" b="0" i="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</a:rPr>
              <a:t>mechanisms.</a:t>
            </a:r>
            <a:endParaRPr lang="it-IT" dirty="0">
              <a:solidFill>
                <a:srgbClr val="404040"/>
              </a:solidFill>
              <a:latin typeface="Amasis MT Pro Black" panose="02040A04050005020304" pitchFamily="18" charset="0"/>
            </a:endParaRPr>
          </a:p>
          <a:p>
            <a:endParaRPr lang="en-GB" sz="28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it-IT" sz="3200" dirty="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0B99BF-9504-28BB-F594-12F5523A8B79}"/>
              </a:ext>
            </a:extLst>
          </p:cNvPr>
          <p:cNvSpPr txBox="1"/>
          <p:nvPr/>
        </p:nvSpPr>
        <p:spPr>
          <a:xfrm>
            <a:off x="633756" y="5124859"/>
            <a:ext cx="102493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800000"/>
                </a:highlight>
                <a:latin typeface="Amasis MT Pro Black" panose="02040A04050005020304" pitchFamily="18" charset="0"/>
              </a:rPr>
              <a:t>CASE STUDY</a:t>
            </a:r>
          </a:p>
          <a:p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In a </a:t>
            </a:r>
            <a:r>
              <a:rPr lang="en-US" sz="1200" dirty="0">
                <a:solidFill>
                  <a:schemeClr val="bg1"/>
                </a:solidFill>
                <a:highlight>
                  <a:srgbClr val="EA73A4"/>
                </a:highlight>
                <a:latin typeface="Amasis MT Pro Black" panose="02040A04050005020304" pitchFamily="18" charset="0"/>
              </a:rPr>
              <a:t>manufacturing plant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, multiple automated processes need controlled access to a critical resource. The processes must efficiently utilize the robotic arm while avoiding collisions and resource contention.</a:t>
            </a:r>
          </a:p>
          <a:p>
            <a:r>
              <a:rPr lang="en-US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System Components</a:t>
            </a:r>
            <a:endParaRPr lang="en-US" sz="12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Tasks: Represent automated processes (e.g., assembly, quality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Resource: Represents the robotic arm utilized for assembly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FreeRTOS</a:t>
            </a:r>
            <a:r>
              <a:rPr lang="en-US" sz="1200" dirty="0">
                <a:solidFill>
                  <a:schemeClr val="bg1"/>
                </a:solidFill>
                <a:latin typeface="Amasis MT Pro Black" panose="02040A04050005020304" pitchFamily="18" charset="0"/>
              </a:rPr>
              <a:t>: Embedded real-time operating system facilitating task management.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953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C5AC5A-6354-BCCC-904D-F314135E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GB" dirty="0"/>
              <a:t>Workspace set 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40EB2B-7ADD-D0D7-49D8-50878C48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63B4C028-13F3-F0F5-29E1-EF5F0F76E7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7824" y="2157984"/>
          <a:ext cx="10442448" cy="3903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842F1FBB-604C-8CD5-2994-596308D1D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90901" y="5496534"/>
            <a:ext cx="2430123" cy="773221"/>
          </a:xfrm>
          <a:prstGeom prst="rect">
            <a:avLst/>
          </a:prstGeom>
        </p:spPr>
      </p:pic>
      <p:pic>
        <p:nvPicPr>
          <p:cNvPr id="12" name="Immagine 11" descr="Immagine che contiene testo, Carattere, verde, logo&#10;&#10;Descrizione generata automaticamente">
            <a:extLst>
              <a:ext uri="{FF2B5EF4-FFF2-40B4-BE49-F238E27FC236}">
                <a16:creationId xmlns:a16="http://schemas.microsoft.com/office/drawing/2014/main" id="{09EDEEED-48D2-468D-3BBD-8C9AFE53F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44000" y="5671926"/>
            <a:ext cx="1572633" cy="59782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C75DD0D-5B78-C44F-EE60-F1CF571F1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647" y="5857360"/>
            <a:ext cx="2620705" cy="4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728E-3C3C-DA14-7F78-F6FA913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D9657CB-2711-011B-9F73-5A8A1DA3E381}"/>
              </a:ext>
            </a:extLst>
          </p:cNvPr>
          <p:cNvSpPr/>
          <p:nvPr/>
        </p:nvSpPr>
        <p:spPr>
          <a:xfrm>
            <a:off x="0" y="1100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5BE2BE-4E2F-BC9D-8DAE-2AF16DB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36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20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E11BF-AFC2-1D3A-B1C1-57020AE2691D}"/>
              </a:ext>
            </a:extLst>
          </p:cNvPr>
          <p:cNvSpPr txBox="1"/>
          <p:nvPr/>
        </p:nvSpPr>
        <p:spPr>
          <a:xfrm>
            <a:off x="0" y="1628506"/>
            <a:ext cx="6937695" cy="36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main_task1(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xSemaphoreCreateMutex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xSemaphoreGive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xQueueCreate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QUEUE_LENGTH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accessResourceTask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"Access Task"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ACCESS_TASK_SATCK_SIZE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TASK_PRIORITY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vTaskStartScheduler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handling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operations</a:t>
            </a:r>
            <a:endParaRPr lang="it-I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A27B1F-26DB-59F9-81D4-ED55E7F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7"/>
            <a:ext cx="3803234" cy="54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C7AD3-3372-FD18-D337-08DDC8405276}"/>
              </a:ext>
            </a:extLst>
          </p:cNvPr>
          <p:cNvSpPr txBox="1"/>
          <p:nvPr/>
        </p:nvSpPr>
        <p:spPr>
          <a:xfrm>
            <a:off x="282205" y="701186"/>
            <a:ext cx="532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Resource Initialization and Task Creation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D533003-4D3C-6755-EF42-203F3458B717}"/>
              </a:ext>
            </a:extLst>
          </p:cNvPr>
          <p:cNvSpPr/>
          <p:nvPr/>
        </p:nvSpPr>
        <p:spPr>
          <a:xfrm>
            <a:off x="7910818" y="236043"/>
            <a:ext cx="3861957" cy="2171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55406E-D938-11A6-8FDE-E7BE213DB519}"/>
              </a:ext>
            </a:extLst>
          </p:cNvPr>
          <p:cNvSpPr txBox="1"/>
          <p:nvPr/>
        </p:nvSpPr>
        <p:spPr>
          <a:xfrm>
            <a:off x="8123564" y="301754"/>
            <a:ext cx="3649211" cy="20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Created as a mutex to control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Initialized and given to indicate availability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4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E17-050D-E282-A182-75343602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6095291-1DA1-3C1B-1CA6-26581928EF85}"/>
              </a:ext>
            </a:extLst>
          </p:cNvPr>
          <p:cNvSpPr/>
          <p:nvPr/>
        </p:nvSpPr>
        <p:spPr>
          <a:xfrm>
            <a:off x="0" y="1100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FE2959-5718-8F6D-F8F6-A011B1F8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81869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21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308197-777C-33E9-C1D9-9769BF99434C}"/>
              </a:ext>
            </a:extLst>
          </p:cNvPr>
          <p:cNvSpPr txBox="1"/>
          <p:nvPr/>
        </p:nvSpPr>
        <p:spPr>
          <a:xfrm>
            <a:off x="0" y="1628506"/>
            <a:ext cx="6937695" cy="36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main_task1(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xSemaphoreCreateMutex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xSemaphoreGive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accessQueue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xQueueCreate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QUEUE_LENGTH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sizeof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FF9D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TaskHandle_t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accessResourceTask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"Access Task"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ACCESS_TASK_SATCK_SIZE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TASK_PRIORITY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vTaskStartScheduler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handling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operations</a:t>
            </a:r>
            <a:endParaRPr lang="it-I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32E73B-D555-1C50-6D55-3D4857A6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7"/>
            <a:ext cx="3803234" cy="54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7B69F9-926A-8B14-62E4-730C75984819}"/>
              </a:ext>
            </a:extLst>
          </p:cNvPr>
          <p:cNvSpPr txBox="1"/>
          <p:nvPr/>
        </p:nvSpPr>
        <p:spPr>
          <a:xfrm>
            <a:off x="282205" y="701186"/>
            <a:ext cx="532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Resource Initialization and Task Creation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9D22056-4C1D-566E-EBD2-EAD5AF8CA72F}"/>
              </a:ext>
            </a:extLst>
          </p:cNvPr>
          <p:cNvSpPr/>
          <p:nvPr/>
        </p:nvSpPr>
        <p:spPr>
          <a:xfrm>
            <a:off x="8017189" y="2354207"/>
            <a:ext cx="3861957" cy="2171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8A8772-13FB-93F7-68F1-AB2A5741685B}"/>
              </a:ext>
            </a:extLst>
          </p:cNvPr>
          <p:cNvSpPr txBox="1"/>
          <p:nvPr/>
        </p:nvSpPr>
        <p:spPr>
          <a:xfrm>
            <a:off x="8123564" y="301754"/>
            <a:ext cx="3649211" cy="20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Created as a mutex to control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Initialized and given to indicate availability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1B411E-DBBF-3931-6BA9-CC3294C33C90}"/>
              </a:ext>
            </a:extLst>
          </p:cNvPr>
          <p:cNvSpPr txBox="1"/>
          <p:nvPr/>
        </p:nvSpPr>
        <p:spPr>
          <a:xfrm>
            <a:off x="8123564" y="2505093"/>
            <a:ext cx="3570689" cy="184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Queue 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Created to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store the order of task arrival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facilitating sequential access to the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Allows tasks to enqueue themselves upon arrival, enabling orderly processing and synchronization.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6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6850-2C5E-C92D-4D65-5CD78047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1C7D5AA-42AB-7BFB-F29B-13328BD96BFE}"/>
              </a:ext>
            </a:extLst>
          </p:cNvPr>
          <p:cNvSpPr/>
          <p:nvPr/>
        </p:nvSpPr>
        <p:spPr>
          <a:xfrm>
            <a:off x="0" y="1100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000AB3-1754-0D6E-FA1D-11456011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3718" y="6503881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22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EEC87C-FBE3-C438-4133-F98FAEFBBC10}"/>
              </a:ext>
            </a:extLst>
          </p:cNvPr>
          <p:cNvSpPr txBox="1"/>
          <p:nvPr/>
        </p:nvSpPr>
        <p:spPr>
          <a:xfrm>
            <a:off x="0" y="1628506"/>
            <a:ext cx="6937695" cy="362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main_task1(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xSemaphoreCreateMutex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xSemaphoreGive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xQueueCreate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QUEUE_LENGTH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4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xTaskCreate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accessResourceTask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14A76C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"Access Task"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ACCESS_TASK_SATCK_SIZE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TASK_PRIORITY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	</a:t>
            </a:r>
            <a:r>
              <a:rPr lang="it-IT" sz="14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  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vTaskStartScheduler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handling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it-IT" sz="14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operations</a:t>
            </a:r>
            <a:endParaRPr lang="it-I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721F5D-868F-08ED-9E47-07CA64E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7"/>
            <a:ext cx="3803234" cy="54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6C92CD-356F-C650-2C89-3DA58D81EA6D}"/>
              </a:ext>
            </a:extLst>
          </p:cNvPr>
          <p:cNvSpPr txBox="1"/>
          <p:nvPr/>
        </p:nvSpPr>
        <p:spPr>
          <a:xfrm>
            <a:off x="282205" y="701186"/>
            <a:ext cx="532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Resource Initialization and Task Creation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9E222B5-BEA5-9295-E17B-C8918071A26C}"/>
              </a:ext>
            </a:extLst>
          </p:cNvPr>
          <p:cNvSpPr/>
          <p:nvPr/>
        </p:nvSpPr>
        <p:spPr>
          <a:xfrm>
            <a:off x="8062364" y="4384649"/>
            <a:ext cx="3861957" cy="2171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2E614C-7E16-E4C4-7BDE-238678E61107}"/>
              </a:ext>
            </a:extLst>
          </p:cNvPr>
          <p:cNvSpPr txBox="1"/>
          <p:nvPr/>
        </p:nvSpPr>
        <p:spPr>
          <a:xfrm>
            <a:off x="8123564" y="301754"/>
            <a:ext cx="3649211" cy="20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Created as a mutex to control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Initialized and given to indicate availability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8F6BB0-7430-6725-0476-8E23C725AC35}"/>
              </a:ext>
            </a:extLst>
          </p:cNvPr>
          <p:cNvSpPr txBox="1"/>
          <p:nvPr/>
        </p:nvSpPr>
        <p:spPr>
          <a:xfrm>
            <a:off x="8123564" y="2505093"/>
            <a:ext cx="3570689" cy="184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Queue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Created to store the order of task arrival, facilitating sequential access to the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Allows tasks to enqueue themselves upon arrival, enabling orderly processing and synchronization.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B27048-E5AC-65E0-3C6F-BF0CC13F1061}"/>
              </a:ext>
            </a:extLst>
          </p:cNvPr>
          <p:cNvSpPr txBox="1"/>
          <p:nvPr/>
        </p:nvSpPr>
        <p:spPr>
          <a:xfrm>
            <a:off x="8212822" y="4384649"/>
            <a:ext cx="3481431" cy="21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B" sz="10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xTaskCreate</a:t>
            </a: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function is used to create tasks with the following parameters: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 function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0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accessResourceTask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 name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"Access Task"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Stack size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ACCESS_TASK_SATCK_SIZE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 parameter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NULL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0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 priority</a:t>
            </a:r>
            <a:r>
              <a:rPr lang="en-GB" sz="10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TASK_PRIORITY</a:t>
            </a:r>
            <a:endParaRPr lang="it-IT" sz="10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4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1389-E5C3-75BB-D336-80E3428F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C1A082-9DDC-314A-4EE3-8F4C3EFFBD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EA5F65-4DB1-986E-123B-D196F770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0370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23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31E30B-F363-B2E3-D9B2-DBD3B4A04ECC}"/>
              </a:ext>
            </a:extLst>
          </p:cNvPr>
          <p:cNvSpPr txBox="1"/>
          <p:nvPr/>
        </p:nvSpPr>
        <p:spPr>
          <a:xfrm>
            <a:off x="-1" y="587229"/>
            <a:ext cx="73505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accessResourceTask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xTaskGetCurrentTaskHandle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xQueueSend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xQueueReceive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xSemaphoreTake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taskENTER_CRITICAL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TaskStatus_t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vTaskGetInfo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eInvalid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xTaskNumber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useResource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xSemaphoreGive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		        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vQueueUnregisterQueue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taskEXIT_CRITICAL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E96AA0-4B36-D08C-D51D-1C7B1660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2114486-749D-370A-F944-765EA6A2FCE9}"/>
              </a:ext>
            </a:extLst>
          </p:cNvPr>
          <p:cNvSpPr/>
          <p:nvPr/>
        </p:nvSpPr>
        <p:spPr>
          <a:xfrm>
            <a:off x="7127012" y="72635"/>
            <a:ext cx="4799335" cy="17142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E37A5A-7BD5-0A7D-E26F-301919D88E8F}"/>
              </a:ext>
            </a:extLst>
          </p:cNvPr>
          <p:cNvSpPr txBox="1">
            <a:spLocks/>
          </p:cNvSpPr>
          <p:nvPr/>
        </p:nvSpPr>
        <p:spPr>
          <a:xfrm>
            <a:off x="7350531" y="80507"/>
            <a:ext cx="4427611" cy="3585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Queue Operations:</a:t>
            </a:r>
            <a:endParaRPr lang="it-IT" sz="1200" kern="100" dirty="0">
              <a:solidFill>
                <a:srgbClr val="404040"/>
              </a:solidFill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enqueue their handles in the 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upon arrival to indicate their readiness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then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dequeue a task handle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from the queue to proceed with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Acquisition: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attempt to acquire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(mutex) for exclusive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semaphore 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C059D9-2913-84E5-39B3-A13BF39184C4}"/>
              </a:ext>
            </a:extLst>
          </p:cNvPr>
          <p:cNvSpPr txBox="1"/>
          <p:nvPr/>
        </p:nvSpPr>
        <p:spPr>
          <a:xfrm>
            <a:off x="7127012" y="3726550"/>
            <a:ext cx="4989675" cy="193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Utilization: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Upon acquiring the semaphore, tasks proceed to use the shared resource, simulating their functionality.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resource usage is simulated by invoking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useResource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function with the task ID.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1C8E7F-2FF6-D762-D090-C404D67EC6AE}"/>
              </a:ext>
            </a:extLst>
          </p:cNvPr>
          <p:cNvSpPr txBox="1"/>
          <p:nvPr/>
        </p:nvSpPr>
        <p:spPr>
          <a:xfrm>
            <a:off x="3945810" y="5374397"/>
            <a:ext cx="8170877" cy="153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Release and Task Deletion: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utilizing the resource, tasks release the semaphore to allow other tasks to access the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unregister from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delete themselves after completing resource usage.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06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CA1EB-DC9D-5837-A403-3054EFD4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991704B-24B0-BDA0-2039-B5FB74D1B9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269B9B-BD47-9820-6CF6-F8F09FDF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0370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24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D4E312-83E3-BBAE-DF9C-0C51A3BE11A4}"/>
              </a:ext>
            </a:extLst>
          </p:cNvPr>
          <p:cNvSpPr txBox="1"/>
          <p:nvPr/>
        </p:nvSpPr>
        <p:spPr>
          <a:xfrm>
            <a:off x="-1" y="587229"/>
            <a:ext cx="73505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accessResourceTask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xTaskGetCurrentTaskHandle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xQueueSend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xQueueReceive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xSemaphoreTake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taskENTER_CRITICAL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TaskStatus_t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vTaskGetInfo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eInvalid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xTaskNumber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useResource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xSemaphoreGive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		        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vQueueUnregisterQueue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taskEXIT_CRITICAL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DD8904C-2F3C-4DBB-17AB-F16DF6D5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DFCCD1B-1122-113E-97D0-88DC21A481BA}"/>
              </a:ext>
            </a:extLst>
          </p:cNvPr>
          <p:cNvSpPr/>
          <p:nvPr/>
        </p:nvSpPr>
        <p:spPr>
          <a:xfrm>
            <a:off x="7164668" y="1805109"/>
            <a:ext cx="4799335" cy="17142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61D42-5B4F-69E8-C338-D5643190848E}"/>
              </a:ext>
            </a:extLst>
          </p:cNvPr>
          <p:cNvSpPr txBox="1">
            <a:spLocks/>
          </p:cNvSpPr>
          <p:nvPr/>
        </p:nvSpPr>
        <p:spPr>
          <a:xfrm>
            <a:off x="7350531" y="80507"/>
            <a:ext cx="4427611" cy="3585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Queue Operations:</a:t>
            </a:r>
            <a:endParaRPr lang="it-IT" sz="1200" kern="100" dirty="0">
              <a:solidFill>
                <a:srgbClr val="404040"/>
              </a:solidFill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enqueue their handles in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upon arrival to indicate their readiness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then dequeue a task handle from the queue to proceed with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Acquisition: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attempt to acquire the 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(mutex) for exclusive access to the shared resource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semaphore 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09755-0AEF-D52E-D800-A580B53C23CC}"/>
              </a:ext>
            </a:extLst>
          </p:cNvPr>
          <p:cNvSpPr txBox="1"/>
          <p:nvPr/>
        </p:nvSpPr>
        <p:spPr>
          <a:xfrm>
            <a:off x="7127012" y="3726550"/>
            <a:ext cx="4989675" cy="193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Utilization: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Upon acquiring the semaphore, tasks proceed to use the shared resource, simulating their functionality.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resource usage is simulated by invoking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useResource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function with the task ID.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57B7BC-94F7-52A6-8C78-75BEA7C288F9}"/>
              </a:ext>
            </a:extLst>
          </p:cNvPr>
          <p:cNvSpPr txBox="1"/>
          <p:nvPr/>
        </p:nvSpPr>
        <p:spPr>
          <a:xfrm>
            <a:off x="3945810" y="5374397"/>
            <a:ext cx="8170877" cy="153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Release and Task Deletion: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utilizing the resource, tasks release the semaphore to allow other tasks to access the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unregister from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delete themselves after completing resource usage.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299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4FDB-9CD1-C56B-2F8F-90CDC79DD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7D7EF75-22A4-888B-DE16-2E18E20CF6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C3B3B0-D977-D16F-C76A-83247703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0370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25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508E5B-FFDD-83E8-53ED-B461E6397CE8}"/>
              </a:ext>
            </a:extLst>
          </p:cNvPr>
          <p:cNvSpPr txBox="1"/>
          <p:nvPr/>
        </p:nvSpPr>
        <p:spPr>
          <a:xfrm>
            <a:off x="-1" y="587229"/>
            <a:ext cx="73505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accessResourceTask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xTaskGetCurrentTaskHandle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xQueueSend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xQueueReceive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pdPASS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taskInQueue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xSemaphoreTake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taskENTER_CRITICAL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TaskStatus_t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vTaskGetInfo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currentTask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eInvalid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taskStatus</a:t>
            </a:r>
            <a:r>
              <a:rPr lang="it-IT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xTaskNumber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useResource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taskId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xSemaphoreGive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resourceSemaphore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		        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vQueueUnregisterQueue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accessQueue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taskEXIT_CRITICAL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pdMS_TO_TICKS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86ED98-C63D-820B-3C6E-8035F364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A2B5AC"/>
                </a:highlight>
                <a:latin typeface="Amasis MT Pro Black" panose="02040A04050005020304" pitchFamily="18" charset="0"/>
              </a:rPr>
              <a:t>1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 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980F609-65BE-352E-1D39-64A9C62619FD}"/>
              </a:ext>
            </a:extLst>
          </p:cNvPr>
          <p:cNvSpPr/>
          <p:nvPr/>
        </p:nvSpPr>
        <p:spPr>
          <a:xfrm>
            <a:off x="7051699" y="3612384"/>
            <a:ext cx="4799335" cy="17142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369E3C-DF1E-56CE-8197-CC23433352AE}"/>
              </a:ext>
            </a:extLst>
          </p:cNvPr>
          <p:cNvSpPr txBox="1">
            <a:spLocks/>
          </p:cNvSpPr>
          <p:nvPr/>
        </p:nvSpPr>
        <p:spPr>
          <a:xfrm>
            <a:off x="7350531" y="80507"/>
            <a:ext cx="4427611" cy="3585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Queue Operations:</a:t>
            </a:r>
            <a:endParaRPr lang="it-IT" sz="1200" kern="100" dirty="0">
              <a:solidFill>
                <a:srgbClr val="404040"/>
              </a:solidFill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enqueue their handles in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upon arrival to indicate their readiness for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then dequeue a task handle from the queue to proceed with resource access.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Semaphore Acquisition: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attempt to acquire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resourceSemaphore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(mutex) for exclusive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semaphore ensures mutual exclusion, allowing only one task to access the resource at a time.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EA8FC3-DF37-E078-28EC-1E08C688DBBF}"/>
              </a:ext>
            </a:extLst>
          </p:cNvPr>
          <p:cNvSpPr txBox="1"/>
          <p:nvPr/>
        </p:nvSpPr>
        <p:spPr>
          <a:xfrm>
            <a:off x="7127012" y="3726550"/>
            <a:ext cx="4989675" cy="193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Utilization: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Upon acquiring the semaphore, tasks proceed to use the shared resource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simulating their functionality.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resource usage is simulated by invoking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useResource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function with the task ID.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AE138E7-9703-CAF4-810B-42FD72929FEE}"/>
              </a:ext>
            </a:extLst>
          </p:cNvPr>
          <p:cNvSpPr/>
          <p:nvPr/>
        </p:nvSpPr>
        <p:spPr>
          <a:xfrm>
            <a:off x="3870496" y="5374397"/>
            <a:ext cx="8170877" cy="121935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025693-AD3F-64A5-5AB3-1A8AC8CAFD9F}"/>
              </a:ext>
            </a:extLst>
          </p:cNvPr>
          <p:cNvSpPr txBox="1"/>
          <p:nvPr/>
        </p:nvSpPr>
        <p:spPr>
          <a:xfrm>
            <a:off x="3945810" y="5374397"/>
            <a:ext cx="8170877" cy="153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 Release and Task Deletion: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utilizing the resource, tasks release the semaphore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allow other tasks to access the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They unregister from the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delete themselves after completing resource usage.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989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3581-B3F7-6F24-6064-6E3F0D0B2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6C2119D-B009-316F-A194-2F44EDD5BB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D4A756-A316-8CD5-7C85-25D157D9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26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609924-2CAF-B1AB-029C-F9C299461594}"/>
              </a:ext>
            </a:extLst>
          </p:cNvPr>
          <p:cNvSpPr txBox="1"/>
          <p:nvPr/>
        </p:nvSpPr>
        <p:spPr>
          <a:xfrm>
            <a:off x="0" y="587229"/>
            <a:ext cx="631691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taskExample2(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xSemaphoreTake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xMutex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useResource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xSemaphoreGive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xMutex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taskENTER_CRITICAL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usersCompleted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xQueueSendToBack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usersCompleted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          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xEventGroupSetBits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xTask2Events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i="1" dirty="0">
                <a:solidFill>
                  <a:srgbClr val="577997"/>
                </a:solidFill>
                <a:latin typeface="Consolas" panose="020B0609020204030204" pitchFamily="49" charset="0"/>
              </a:rPr>
              <a:t>	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task 3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xQueueReceive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"%d 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taskEXIT_CRITICAL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    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i="1" dirty="0">
                <a:solidFill>
                  <a:srgbClr val="577997"/>
                </a:solidFill>
                <a:latin typeface="Consolas" panose="020B0609020204030204" pitchFamily="49" charset="0"/>
              </a:rPr>
              <a:t>   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3CAB5F-176C-F8C9-68B0-E3403F05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008080"/>
                </a:highlight>
                <a:latin typeface="Amasis MT Pro Black" panose="02040A04050005020304" pitchFamily="18" charset="0"/>
              </a:rPr>
              <a:t>2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493716-21B6-C469-2B77-9DFE012EDA51}"/>
              </a:ext>
            </a:extLst>
          </p:cNvPr>
          <p:cNvSpPr txBox="1">
            <a:spLocks/>
          </p:cNvSpPr>
          <p:nvPr/>
        </p:nvSpPr>
        <p:spPr>
          <a:xfrm>
            <a:off x="7441034" y="676024"/>
            <a:ext cx="4419669" cy="568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D5DA1DB-704D-AF0B-D0C4-78AC5DB45E83}"/>
              </a:ext>
            </a:extLst>
          </p:cNvPr>
          <p:cNvSpPr/>
          <p:nvPr/>
        </p:nvSpPr>
        <p:spPr>
          <a:xfrm>
            <a:off x="5729680" y="539499"/>
            <a:ext cx="6316911" cy="192946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6BD5DA-A64C-C915-BA9C-ABDA2677F512}"/>
              </a:ext>
            </a:extLst>
          </p:cNvPr>
          <p:cNvSpPr txBox="1"/>
          <p:nvPr/>
        </p:nvSpPr>
        <p:spPr>
          <a:xfrm>
            <a:off x="5835396" y="860933"/>
            <a:ext cx="6316911" cy="163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800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Utilizes a mutex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xMutex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ensure exclusive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Acquires the mutex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xSemaphoreTake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begin resource utilization.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Releases the mutex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xSemaphoreGive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resource usage.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BD7E93-B7E3-BE61-DB57-AA30ED067F01}"/>
              </a:ext>
            </a:extLst>
          </p:cNvPr>
          <p:cNvSpPr txBox="1"/>
          <p:nvPr/>
        </p:nvSpPr>
        <p:spPr>
          <a:xfrm>
            <a:off x="5835396" y="3039871"/>
            <a:ext cx="6316911" cy="291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Enters a critical section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taskENTER_CRITICAL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to ensure atomicity of critical operations.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Updates a counter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usersCompleted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track the number of completed tasks.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Enqueues the user ID into a queue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xQueue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maintain the execution order.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Notifies Task 3 when all users have finished using an event group (xTask2Events).</a:t>
            </a: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Event Group (xTask2Events): Signals Task 3 when all users have finished.</a:t>
            </a:r>
            <a:r>
              <a:rPr lang="en-GB" sz="1200" kern="100" dirty="0">
                <a:solidFill>
                  <a:srgbClr val="404040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0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29CF9-0B3E-7A5C-1F8A-6C82D4C0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8E4C94E-FE2B-82AE-DABF-2D430D23F0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05A6AA-6F60-C9E9-31E0-0537AE49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27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5E58D1-91A6-515D-170D-B29F85DA6022}"/>
              </a:ext>
            </a:extLst>
          </p:cNvPr>
          <p:cNvSpPr txBox="1"/>
          <p:nvPr/>
        </p:nvSpPr>
        <p:spPr>
          <a:xfrm>
            <a:off x="0" y="587229"/>
            <a:ext cx="631691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taskExample2(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xSemaphoreTake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xMutex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useResource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xSemaphoreGive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xMutex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taskENTER_CRITICAL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usersCompleted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xQueueSendToBack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xQueue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  </a:t>
            </a:r>
          </a:p>
          <a:p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usersCompleted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          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xEventGroupSetBits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xTask2Events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(</a:t>
            </a:r>
            <a:r>
              <a:rPr lang="it-IT" sz="1200" b="0" dirty="0">
                <a:solidFill>
                  <a:srgbClr val="FFE4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&lt;&lt;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E4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200" i="1" dirty="0">
                <a:solidFill>
                  <a:srgbClr val="577997"/>
                </a:solidFill>
                <a:latin typeface="Consolas" panose="020B0609020204030204" pitchFamily="49" charset="0"/>
              </a:rPr>
              <a:t>	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task 3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xQueueReceive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xQueue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"%d 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userOrder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</a:t>
            </a:r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taskEXIT_CRITICAL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        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i="1" dirty="0">
                <a:solidFill>
                  <a:srgbClr val="577997"/>
                </a:solidFill>
                <a:latin typeface="Consolas" panose="020B0609020204030204" pitchFamily="49" charset="0"/>
              </a:rPr>
              <a:t>   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E33831-C08E-5C46-9559-B4AC7FFA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008080"/>
                </a:highlight>
                <a:latin typeface="Amasis MT Pro Black" panose="02040A04050005020304" pitchFamily="18" charset="0"/>
              </a:rPr>
              <a:t>2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5F661B-7403-99A2-419B-27F79867D6A3}"/>
              </a:ext>
            </a:extLst>
          </p:cNvPr>
          <p:cNvSpPr txBox="1">
            <a:spLocks/>
          </p:cNvSpPr>
          <p:nvPr/>
        </p:nvSpPr>
        <p:spPr>
          <a:xfrm>
            <a:off x="7441034" y="676024"/>
            <a:ext cx="4419669" cy="568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6C485F4-52A1-724C-D8AC-A189624CEE70}"/>
              </a:ext>
            </a:extLst>
          </p:cNvPr>
          <p:cNvSpPr/>
          <p:nvPr/>
        </p:nvSpPr>
        <p:spPr>
          <a:xfrm>
            <a:off x="5835395" y="2918292"/>
            <a:ext cx="6316911" cy="26687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8DBCF3-7AEC-D93B-34E4-4272A7EF66D5}"/>
              </a:ext>
            </a:extLst>
          </p:cNvPr>
          <p:cNvSpPr txBox="1"/>
          <p:nvPr/>
        </p:nvSpPr>
        <p:spPr>
          <a:xfrm>
            <a:off x="5835396" y="860933"/>
            <a:ext cx="6316911" cy="163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800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Utilizes a mutex (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xMutex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ensure exclusive access to the shared resource.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Acquires the mutex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xSemaphoreTake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to begin resource utilization.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Releases the mutex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xSemaphoreGive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after resource usage.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45F68D-C295-AC12-7496-31D562F0D81E}"/>
              </a:ext>
            </a:extLst>
          </p:cNvPr>
          <p:cNvSpPr txBox="1"/>
          <p:nvPr/>
        </p:nvSpPr>
        <p:spPr>
          <a:xfrm>
            <a:off x="5835396" y="3039871"/>
            <a:ext cx="6316911" cy="291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Enters a critical section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taskENTER_CRITICAL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to ensure atomicity of critical operations.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Updates a counter 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usersCompleted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track the number of completed tasks.</a:t>
            </a:r>
            <a:endParaRPr lang="it-IT" sz="12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Enqueues the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ID into a queue 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xQueue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to maintain the execution order.</a:t>
            </a:r>
            <a:endParaRPr lang="it-IT" sz="12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Notifies Task 3 when all users have finished using an event group (xTask2Events).</a:t>
            </a: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Event Group (xTask2Events): Signals Task 3 when all users have finished.</a:t>
            </a:r>
            <a:r>
              <a:rPr lang="en-GB" sz="1200" kern="100" dirty="0">
                <a:solidFill>
                  <a:srgbClr val="404040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335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1833E-F415-C252-829F-67A4EB9A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C43017EA-211D-B7D5-80FB-5EA5CEC46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2DC02-99BD-EFF5-63DE-4E76E68E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28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67E1C7-357D-94A4-5602-96CA43B8AC64}"/>
              </a:ext>
            </a:extLst>
          </p:cNvPr>
          <p:cNvSpPr txBox="1"/>
          <p:nvPr/>
        </p:nvSpPr>
        <p:spPr>
          <a:xfrm>
            <a:off x="-1" y="587229"/>
            <a:ext cx="796954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taskExample3(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ID user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xEventGroupWaitBits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xTask2Events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(</a:t>
            </a:r>
            <a:r>
              <a:rPr lang="it-IT" sz="1200" b="0" dirty="0">
                <a:solidFill>
                  <a:srgbClr val="FFE4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&lt;&lt;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E4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pdFALSE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to finish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"High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User %d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highPriorityUsersDone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highPriorityUsersDone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low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xTaskNotifyGive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the task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Low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Assure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"Low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User %d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A1FEFC-F07D-95BB-533C-DCA7C871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008000"/>
                </a:highlight>
                <a:latin typeface="Amasis MT Pro Black" panose="02040A04050005020304" pitchFamily="18" charset="0"/>
              </a:rPr>
              <a:t>3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F08E76-FE81-6A0E-4113-CF75C68AC795}"/>
              </a:ext>
            </a:extLst>
          </p:cNvPr>
          <p:cNvSpPr txBox="1">
            <a:spLocks/>
          </p:cNvSpPr>
          <p:nvPr/>
        </p:nvSpPr>
        <p:spPr>
          <a:xfrm>
            <a:off x="7441034" y="676024"/>
            <a:ext cx="4419669" cy="568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F82726C-5ACE-66A2-4901-FB98E44B4A69}"/>
              </a:ext>
            </a:extLst>
          </p:cNvPr>
          <p:cNvSpPr/>
          <p:nvPr/>
        </p:nvSpPr>
        <p:spPr>
          <a:xfrm>
            <a:off x="8045042" y="365124"/>
            <a:ext cx="3752899" cy="200895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A5D2F5-3EAB-C326-9A2A-809A09EB2AFB}"/>
              </a:ext>
            </a:extLst>
          </p:cNvPr>
          <p:cNvSpPr txBox="1"/>
          <p:nvPr/>
        </p:nvSpPr>
        <p:spPr>
          <a:xfrm>
            <a:off x="8156896" y="501650"/>
            <a:ext cx="3752899" cy="213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Utilizes the event group </a:t>
            </a:r>
            <a:r>
              <a:rPr lang="en-GB" sz="14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(xTask2Events) to synchronize task execution.</a:t>
            </a:r>
            <a:endParaRPr lang="it-IT" sz="14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Waits for all users to finish using </a:t>
            </a:r>
            <a:r>
              <a:rPr lang="en-GB" sz="14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xEventGroupWaitBits</a:t>
            </a:r>
            <a:r>
              <a:rPr lang="en-GB" sz="14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before accessing the resource.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241A48-CAFA-91D4-AC86-7EAD0710149D}"/>
              </a:ext>
            </a:extLst>
          </p:cNvPr>
          <p:cNvSpPr txBox="1"/>
          <p:nvPr/>
        </p:nvSpPr>
        <p:spPr>
          <a:xfrm>
            <a:off x="6638729" y="3548474"/>
            <a:ext cx="5032064" cy="255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Determines whether the user is high-priority based on user ID.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If a high-priority user, directly uses the resource and increments the count of high-priority users done.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Once all high-priority users finish, notifies low-priority users to access the resource.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230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B527B-F193-2672-F2DE-FC188544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9AAD264-98F7-AEFF-7CC5-1DE80C5B8D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795326-E08D-3C23-C3D6-84291035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29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4EAF59-C710-0D72-16EC-20047E7284DB}"/>
              </a:ext>
            </a:extLst>
          </p:cNvPr>
          <p:cNvSpPr txBox="1"/>
          <p:nvPr/>
        </p:nvSpPr>
        <p:spPr>
          <a:xfrm>
            <a:off x="-1" y="587229"/>
            <a:ext cx="796954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taskExample3(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</a:t>
            </a:r>
          </a:p>
          <a:p>
            <a:endParaRPr lang="it-IT" sz="1200" i="1" dirty="0">
              <a:solidFill>
                <a:srgbClr val="577997"/>
              </a:solidFill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ID user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xEventGroupWaitBits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xTask2Events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pdFALSE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portMAX_DELAY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to finish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"High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User %d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highPriorityUsersDone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highPriorityUsersDone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it-IT" sz="1200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low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FF652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HIGH_PRIORITY_USERS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 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NUM_USERS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 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)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xTaskNotifyGive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tasks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746A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]);</a:t>
            </a:r>
            <a:r>
              <a:rPr lang="it-IT" sz="1050" b="0" i="1" dirty="0">
                <a:solidFill>
                  <a:srgbClr val="577997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the task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2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Low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Assure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high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users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it-IT" sz="105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i="1" dirty="0" err="1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finished</a:t>
            </a:r>
            <a:endParaRPr lang="it-IT" sz="105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"Low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User %d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it-IT" sz="1200" b="0" dirty="0">
                <a:solidFill>
                  <a:srgbClr val="1EFAA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2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vTaskDelete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2C1E44-CA0E-95DD-1D10-7F509E33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752899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008000"/>
                </a:highlight>
                <a:latin typeface="Amasis MT Pro Black" panose="02040A04050005020304" pitchFamily="18" charset="0"/>
              </a:rPr>
              <a:t>3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8CA7DF-1DFC-FCB8-6884-C1424CEA9AB9}"/>
              </a:ext>
            </a:extLst>
          </p:cNvPr>
          <p:cNvSpPr txBox="1">
            <a:spLocks/>
          </p:cNvSpPr>
          <p:nvPr/>
        </p:nvSpPr>
        <p:spPr>
          <a:xfrm>
            <a:off x="7441034" y="676024"/>
            <a:ext cx="4419669" cy="568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5A7D820-BE2D-20CE-150E-C1E57315F311}"/>
              </a:ext>
            </a:extLst>
          </p:cNvPr>
          <p:cNvSpPr/>
          <p:nvPr/>
        </p:nvSpPr>
        <p:spPr>
          <a:xfrm>
            <a:off x="6526635" y="3411949"/>
            <a:ext cx="5144158" cy="22669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2BB948-879E-AA51-71FC-21C4E2CFE801}"/>
              </a:ext>
            </a:extLst>
          </p:cNvPr>
          <p:cNvSpPr txBox="1"/>
          <p:nvPr/>
        </p:nvSpPr>
        <p:spPr>
          <a:xfrm>
            <a:off x="8156896" y="501650"/>
            <a:ext cx="3752899" cy="213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Utilizes the event group (xTask2Events) to synchronize task execution.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Waits for all users to finish using </a:t>
            </a:r>
            <a:r>
              <a:rPr lang="en-GB" sz="1400" kern="100" dirty="0" err="1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xEventGroupWaitBits</a:t>
            </a: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before accessing the resource.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207CA6-CDB5-9ABC-678A-80FECC312B35}"/>
              </a:ext>
            </a:extLst>
          </p:cNvPr>
          <p:cNvSpPr txBox="1"/>
          <p:nvPr/>
        </p:nvSpPr>
        <p:spPr>
          <a:xfrm>
            <a:off x="6638729" y="3548474"/>
            <a:ext cx="5032064" cy="255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Determines whether the user is high-priority based on user ID.</a:t>
            </a:r>
            <a:endParaRPr lang="it-IT" sz="14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If a high-priority user, directly uses the resource and </a:t>
            </a:r>
            <a:r>
              <a:rPr lang="en-GB" sz="14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increments the count of high-priority users done.</a:t>
            </a:r>
            <a:endParaRPr lang="it-IT" sz="14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Once all high-priority users finish</a:t>
            </a:r>
            <a:r>
              <a:rPr lang="en-GB" sz="14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notifies low-priority users to access the resource.</a:t>
            </a:r>
            <a:endParaRPr lang="it-IT" sz="14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07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1802F-E13E-CEE5-D03D-DB040819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CCA3E4D-A9FB-DE11-034D-393E6B16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7D26FD-1330-1218-9360-59B4D2FE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E60F720-6CD3-0A26-0306-1F9B7B66D9F4}"/>
              </a:ext>
            </a:extLst>
          </p:cNvPr>
          <p:cNvGrpSpPr/>
          <p:nvPr/>
        </p:nvGrpSpPr>
        <p:grpSpPr>
          <a:xfrm>
            <a:off x="5429724" y="648395"/>
            <a:ext cx="5922488" cy="665993"/>
            <a:chOff x="5432898" y="809709"/>
            <a:chExt cx="5922488" cy="665993"/>
          </a:xfrm>
        </p:grpSpPr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910E9E99-18D6-7C0A-E8FE-68A5CD779F6F}"/>
                </a:ext>
              </a:extLst>
            </p:cNvPr>
            <p:cNvSpPr/>
            <p:nvPr/>
          </p:nvSpPr>
          <p:spPr>
            <a:xfrm>
              <a:off x="5432898" y="809709"/>
              <a:ext cx="1480622" cy="665993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1" rIns="105302" bIns="339778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</a:t>
              </a:r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A7A30353-649F-7B04-F511-402C61ECB990}"/>
                </a:ext>
              </a:extLst>
            </p:cNvPr>
            <p:cNvSpPr/>
            <p:nvPr/>
          </p:nvSpPr>
          <p:spPr>
            <a:xfrm>
              <a:off x="6913520" y="809710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 a virtual machine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3F8098D2-15CC-24DC-91EB-64B4CA77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AC9E23E-8B33-908E-07C2-F25C3E2A5F47}"/>
              </a:ext>
            </a:extLst>
          </p:cNvPr>
          <p:cNvSpPr txBox="1"/>
          <p:nvPr/>
        </p:nvSpPr>
        <p:spPr>
          <a:xfrm>
            <a:off x="5429724" y="1314388"/>
            <a:ext cx="592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Download VirtualBox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Download Ubuntu ISO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Follow VirtualBox instructions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2BE6F2E-2C2C-0AD3-D258-8FA99988697E}"/>
              </a:ext>
            </a:extLst>
          </p:cNvPr>
          <p:cNvGrpSpPr/>
          <p:nvPr/>
        </p:nvGrpSpPr>
        <p:grpSpPr>
          <a:xfrm>
            <a:off x="5507510" y="6950156"/>
            <a:ext cx="5922489" cy="665992"/>
            <a:chOff x="5432897" y="1469206"/>
            <a:chExt cx="5922489" cy="665992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52F111E8-902C-211A-65CD-103304B766FC}"/>
                </a:ext>
              </a:extLst>
            </p:cNvPr>
            <p:cNvSpPr/>
            <p:nvPr/>
          </p:nvSpPr>
          <p:spPr>
            <a:xfrm>
              <a:off x="5432897" y="1469206"/>
              <a:ext cx="1480623" cy="665992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3" tIns="106680" rIns="105302" bIns="339778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ADB272EA-D315-1633-0377-7D65EA705732}"/>
                </a:ext>
              </a:extLst>
            </p:cNvPr>
            <p:cNvSpPr/>
            <p:nvPr/>
          </p:nvSpPr>
          <p:spPr>
            <a:xfrm>
              <a:off x="6913520" y="1469206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 QEMU with its dependencies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01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4064-873E-8CC5-ECD3-9AA68B1C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70A402E-F68D-92DA-CB1C-FF5EC5CEF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C600B9-F725-97EE-9BD7-E3521160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0793" y="6492875"/>
            <a:ext cx="521207" cy="365125"/>
          </a:xfrm>
        </p:spPr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30</a:t>
            </a:fld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6D3134-47D4-14FF-E850-04DC3360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5" y="172786"/>
            <a:ext cx="3853567" cy="4144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Example_task</a:t>
            </a:r>
            <a:r>
              <a:rPr lang="en-GB" dirty="0">
                <a:solidFill>
                  <a:schemeClr val="bg1"/>
                </a:solidFill>
                <a:highlight>
                  <a:srgbClr val="808080"/>
                </a:highlight>
                <a:latin typeface="Amasis MT Pro Black" panose="02040A04050005020304" pitchFamily="18" charset="0"/>
              </a:rPr>
              <a:t>2/3</a:t>
            </a:r>
            <a:r>
              <a:rPr lang="en-GB" dirty="0">
                <a:solidFill>
                  <a:schemeClr val="bg1"/>
                </a:solidFill>
                <a:latin typeface="Amasis MT Pro Black" panose="02040A04050005020304" pitchFamily="18" charset="0"/>
              </a:rPr>
              <a:t>.c</a:t>
            </a:r>
            <a:endParaRPr lang="it-IT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AB1CEA-277A-B495-500D-E1F64F4E7A4E}"/>
              </a:ext>
            </a:extLst>
          </p:cNvPr>
          <p:cNvSpPr txBox="1"/>
          <p:nvPr/>
        </p:nvSpPr>
        <p:spPr>
          <a:xfrm>
            <a:off x="58723" y="662730"/>
            <a:ext cx="693769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main_task23()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xMutex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xSemaphoreCreateMutex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// Create the mutex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xQueue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xQueueCreate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xTask2Events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xEventGroupCreate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// Priority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// Create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taskExample2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// Call function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"taskExample2"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// Name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configMINIMAL_STACK_SIZE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// Size of the stack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// Parameter passed to the function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// Priority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// Handle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NUM_USERS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// Create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taskExample3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// Call function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14A76C"/>
                </a:solidFill>
                <a:effectLst/>
                <a:latin typeface="Consolas" panose="020B0609020204030204" pitchFamily="49" charset="0"/>
              </a:rPr>
              <a:t>"taskExample3"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// Name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     // Size of the stack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sz="1100" b="0" dirty="0">
                <a:solidFill>
                  <a:srgbClr val="FF652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   // Parameter passed to the function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HIGH_PRIORITY_USERS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// Priority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100" b="0" dirty="0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solidFill>
                  <a:srgbClr val="746A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E4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 // Handle of the task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5EB7EE"/>
                </a:solidFill>
                <a:effectLst/>
                <a:latin typeface="Consolas" panose="020B0609020204030204" pitchFamily="49" charset="0"/>
              </a:rPr>
              <a:t>vTaskStartScheduler</a:t>
            </a:r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100" b="0" i="1" dirty="0">
                <a:solidFill>
                  <a:srgbClr val="577997"/>
                </a:solidFill>
                <a:effectLst/>
                <a:latin typeface="Consolas" panose="020B0609020204030204" pitchFamily="49" charset="0"/>
              </a:rPr>
              <a:t>                       // Start the scheduler</a:t>
            </a:r>
            <a:endParaRPr lang="en-US" sz="11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983A2FF-8AFD-A23F-457B-1402A6D5EA30}"/>
              </a:ext>
            </a:extLst>
          </p:cNvPr>
          <p:cNvSpPr/>
          <p:nvPr/>
        </p:nvSpPr>
        <p:spPr>
          <a:xfrm>
            <a:off x="6526634" y="1602297"/>
            <a:ext cx="5144159" cy="26257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21EC49-9D04-07E7-27AA-EB6F629FB942}"/>
              </a:ext>
            </a:extLst>
          </p:cNvPr>
          <p:cNvSpPr txBox="1"/>
          <p:nvPr/>
        </p:nvSpPr>
        <p:spPr>
          <a:xfrm>
            <a:off x="6857999" y="1786855"/>
            <a:ext cx="4481428" cy="27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function initializes the main tasks for the example scenario.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 creates a mutex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xMutex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 queue 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xQueue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 an event group (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xTask2Events) </a:t>
            </a: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manage synchronization and communication between tasks.</a:t>
            </a:r>
            <a:endParaRPr lang="it-IT" sz="1200" kern="100" dirty="0">
              <a:solidFill>
                <a:srgbClr val="404040"/>
              </a:solidFill>
              <a:effectLst/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sz="1200" kern="1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Tasks are then created using </a:t>
            </a:r>
            <a:r>
              <a:rPr lang="en-GB" sz="1200" kern="100" dirty="0" err="1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xTaskCreate</a:t>
            </a:r>
            <a:r>
              <a:rPr lang="en-GB" sz="1200" kern="1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with appropriate priorities and parameters passed to </a:t>
            </a:r>
            <a:r>
              <a:rPr lang="en-GB" sz="12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taskExample2 </a:t>
            </a:r>
            <a:r>
              <a:rPr lang="en-GB" sz="1200" dirty="0">
                <a:solidFill>
                  <a:srgbClr val="404040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GB" sz="1200" dirty="0">
                <a:solidFill>
                  <a:srgbClr val="404040"/>
                </a:solidFill>
                <a:effectLst/>
                <a:highlight>
                  <a:srgbClr val="FADDDD"/>
                </a:highlight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taskExample3.</a:t>
            </a:r>
            <a:endParaRPr lang="it-IT" sz="1200" kern="100" dirty="0">
              <a:solidFill>
                <a:srgbClr val="404040"/>
              </a:solidFill>
              <a:effectLst/>
              <a:highlight>
                <a:srgbClr val="FADDDD"/>
              </a:highlight>
              <a:latin typeface="Amasis MT Pro Black" panose="02040A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656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4" descr="Immagine che contiene schermata, aqua, blu, subacqueo&#10;&#10;Descrizione generata automaticamente">
            <a:extLst>
              <a:ext uri="{FF2B5EF4-FFF2-40B4-BE49-F238E27FC236}">
                <a16:creationId xmlns:a16="http://schemas.microsoft.com/office/drawing/2014/main" id="{1DEEB1B7-C90C-6FB4-BCA1-039DD897E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2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D7F227-0E72-A417-2904-309A878DC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318527"/>
            <a:ext cx="4023360" cy="2190156"/>
          </a:xfrm>
        </p:spPr>
        <p:txBody>
          <a:bodyPr anchor="b">
            <a:normAutofit/>
          </a:bodyPr>
          <a:lstStyle/>
          <a:p>
            <a:pPr algn="l"/>
            <a:r>
              <a:rPr lang="en-US" sz="2600"/>
              <a:t>FreeRTOS Customization: Implementation of Earliest Deadline First (EDF) Scheduler</a:t>
            </a:r>
            <a:endParaRPr lang="en-US" sz="2600" dirty="0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E0079D-0658-5FAE-EFE2-E2777B2FE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4" y="185057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 dirty="0"/>
              <a:t>EDF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A0D16-5858-619A-4BC1-DD0F04C07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r="2" b="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AD263F75-F7D9-85D6-37BB-C8D95B48E76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20464" y="1864238"/>
                <a:ext cx="4140013" cy="4133791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n-US" sz="2000" dirty="0"/>
                  <a:t>Priority scheduling used in real-time systems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Priorities assigned according to absolute deadlines, task with earliest deadline has highest priority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Priority assignment is dynamic, tasks may have different priorities at different times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Feasibility condition for scheduling periodic tasks with EDF:</a:t>
                </a:r>
              </a:p>
              <a:p>
                <a:pPr lvl="2" indent="-2286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≤ 1</a:t>
                </a:r>
              </a:p>
              <a:p>
                <a:pPr algn="l"/>
                <a:endParaRPr lang="en-US" sz="1800" dirty="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AD263F75-F7D9-85D6-37BB-C8D95B48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20464" y="1864238"/>
                <a:ext cx="4140013" cy="4133791"/>
              </a:xfrm>
              <a:blipFill>
                <a:blip r:embed="rId4"/>
                <a:stretch>
                  <a:fillRect l="-1620" t="-1475" r="-2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2B8F60-01A8-8A77-A5CB-CDE592006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Assumptions for EDF implementation</a:t>
            </a:r>
          </a:p>
        </p:txBody>
      </p:sp>
      <p:sp>
        <p:nvSpPr>
          <p:cNvPr id="7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E2A96A-CB58-B633-3440-16B1824BC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Only periodic tasks are considered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Task deadline is equal to the task period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Only schedulable tasks set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Each task is completed inside </a:t>
            </a:r>
            <a:r>
              <a:rPr lang="en-US" sz="2000"/>
              <a:t>its deadline.</a:t>
            </a:r>
            <a:endParaRPr lang="en-US" sz="20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Independent tasks without shared resources or synchronization issues</a:t>
            </a:r>
          </a:p>
        </p:txBody>
      </p:sp>
      <p:pic>
        <p:nvPicPr>
          <p:cNvPr id="54" name="Picture 53" descr="Aqua and green fractal background like floral petal">
            <a:extLst>
              <a:ext uri="{FF2B5EF4-FFF2-40B4-BE49-F238E27FC236}">
                <a16:creationId xmlns:a16="http://schemas.microsoft.com/office/drawing/2014/main" id="{33B9773E-F0EC-F908-53DA-613EE4AF2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9" r="177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615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2A3E26-D742-F3BD-A4E9-372E29D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Implementation details</a:t>
            </a:r>
            <a:endParaRPr lang="en-US" dirty="0"/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880DD72D-319E-D90C-9D04-F1E70061B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9571"/>
          <a:ext cx="5083629" cy="483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46E992F2-6031-2F7B-4B7C-9826DF735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984"/>
            <a:ext cx="5678379" cy="793605"/>
          </a:xfrm>
          <a:prstGeom prst="rect">
            <a:avLst/>
          </a:prstGeom>
        </p:spPr>
      </p:pic>
      <p:pic>
        <p:nvPicPr>
          <p:cNvPr id="7" name="Immagine 6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847CC021-6C8E-187E-2B0A-5CABDCAFA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2610"/>
            <a:ext cx="5760010" cy="15889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1134474-D212-1CCE-2496-0C7B25E92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5124225"/>
            <a:ext cx="6160271" cy="5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5C23-F6B8-B6CF-1F0C-72D042C7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BAFA6-4C67-52FF-472B-9AFC718E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Implementation details</a:t>
            </a:r>
            <a:endParaRPr lang="en-US" dirty="0"/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1463F20-014D-3E92-173A-A57C71FD6B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9571"/>
          <a:ext cx="5083629" cy="483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D79F3DCB-B574-5121-4138-98B2AB389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173" y="1469571"/>
            <a:ext cx="5621318" cy="9234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047183-3970-6265-1758-977D31F89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6556" y="2795134"/>
            <a:ext cx="5634935" cy="20830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4414081-8E95-FCFF-9069-4C1AC77DF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401" y="4974771"/>
            <a:ext cx="4539342" cy="1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26A22-D9E4-F367-B912-6C72682A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FA2DD-C229-A6AE-925C-94248164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Implementation details</a:t>
            </a:r>
            <a:endParaRPr lang="en-US" dirty="0"/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6EE24EA6-B73B-F474-418A-A8355B56F5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9571"/>
          <a:ext cx="5083629" cy="483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6BB6746-30EF-95B5-C40D-8841E6B39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172" y="1287884"/>
            <a:ext cx="5866797" cy="14106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D74980-BEE3-90BB-DC57-D32699A3C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172" y="3264292"/>
            <a:ext cx="5634935" cy="106665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66207B6-8209-40A4-BF92-DA3219CD1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172" y="4688337"/>
            <a:ext cx="5083628" cy="18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2BD6E473-8ADE-43BE-9884-9F5BDE7A2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CF4938CE-B39D-4D15-B78A-C85F9BBBD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graphicEl>
                                              <a:dgm id="{F69A65C8-EB82-4FDD-A459-A6018F9839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6BC1988B-5140-4822-8EF3-1EE3AAB12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BB58759-DB81-4D86-9F78-7EF734E60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dgm id="{326BF858-F0FE-4B01-AE09-236A62371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26A0A635-948B-4C12-8DB6-B1CF7A923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2409B678-4850-41E5-83A9-D9D73943C3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graphicEl>
                                              <a:dgm id="{F368A005-0279-46D8-97EA-A6D3DAE50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7CE0-FAD6-0964-A2B1-1B5501E2B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15A57C8-EE02-11EF-0A04-D6323ED75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444CF2D-9366-737A-51E2-6F10927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37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4CD4B69-BA20-ED89-CF68-F6655ABD2D4E}"/>
              </a:ext>
            </a:extLst>
          </p:cNvPr>
          <p:cNvSpPr txBox="1"/>
          <p:nvPr/>
        </p:nvSpPr>
        <p:spPr>
          <a:xfrm>
            <a:off x="3420696" y="1401081"/>
            <a:ext cx="5350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EDF </a:t>
            </a:r>
            <a:r>
              <a:rPr lang="en-GB" sz="3200" b="1" err="1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Implementaion</a:t>
            </a:r>
            <a:r>
              <a:rPr lang="en-GB" sz="3200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 Testing</a:t>
            </a:r>
            <a:endParaRPr lang="it-IT" sz="320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3" name="Immagine 12" descr="Immagine che contiene Arte bambini, Policromia, grafica, Elementi grafici">
            <a:extLst>
              <a:ext uri="{FF2B5EF4-FFF2-40B4-BE49-F238E27FC236}">
                <a16:creationId xmlns:a16="http://schemas.microsoft.com/office/drawing/2014/main" id="{89B72186-6C2F-5A23-5839-C27A3CE0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65" y="3211520"/>
            <a:ext cx="5952067" cy="2560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10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045A-5BDC-3406-6623-98609BBA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FE20731-91A2-947D-A8A5-F1CE885C4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123987-D002-3F42-8DEC-DB436A11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38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570F99-E30D-2571-97C5-3A0ACEB4FDAA}"/>
              </a:ext>
            </a:extLst>
          </p:cNvPr>
          <p:cNvSpPr txBox="1"/>
          <p:nvPr/>
        </p:nvSpPr>
        <p:spPr>
          <a:xfrm>
            <a:off x="0" y="206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1"/>
                </a:solidFill>
                <a:latin typeface="Amasis MT Pro Black" panose="02040A04050005020304" pitchFamily="18" charset="0"/>
              </a:rPr>
              <a:t>Utility.c</a:t>
            </a:r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EAD6A7-FD86-C16A-5AD2-5808913BF5F3}"/>
              </a:ext>
            </a:extLst>
          </p:cNvPr>
          <p:cNvSpPr txBox="1"/>
          <p:nvPr/>
        </p:nvSpPr>
        <p:spPr>
          <a:xfrm>
            <a:off x="257728" y="660399"/>
            <a:ext cx="8784673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main_part4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isSchedulable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	{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// Check for schedulability</a:t>
            </a:r>
            <a:endParaRPr lang="it-IT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	}</a:t>
            </a:r>
          </a:p>
          <a:p>
            <a:endParaRPr lang="it-IT" sz="1800"/>
          </a:p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2C3396-E2FC-A044-C38D-A6B8BDAF7EF1}"/>
              </a:ext>
            </a:extLst>
          </p:cNvPr>
          <p:cNvSpPr txBox="1"/>
          <p:nvPr/>
        </p:nvSpPr>
        <p:spPr>
          <a:xfrm>
            <a:off x="257728" y="2514687"/>
            <a:ext cx="106934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BaseType_t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isSchedulable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CPU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utilization</a:t>
            </a:r>
            <a:endParaRPr lang="it-IT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utilization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task2_C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task2_T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the schedulability</a:t>
            </a:r>
            <a:endParaRPr lang="it-IT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utilization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floatToChar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utilization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"FEASIBLE CPU UTILIZATION: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it-IT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pdTRUE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The system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schedulable</a:t>
            </a:r>
            <a:endParaRPr lang="it-IT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floatToChar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utilization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FEASIBLE CPU UTILIZATION: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it-IT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pdFALSE</a:t>
            </a:r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The system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it-IT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schedulable</a:t>
            </a:r>
            <a:endParaRPr lang="it-IT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4412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4CCD-A50A-39FB-A9D1-3672A699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098451C-28FA-13BC-EA64-70DD836DEB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80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A4BA5F-7C96-9132-6D1A-A648C662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39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FF0298-0D6C-078A-AE16-5FB13D7FCAB4}"/>
              </a:ext>
            </a:extLst>
          </p:cNvPr>
          <p:cNvSpPr txBox="1"/>
          <p:nvPr/>
        </p:nvSpPr>
        <p:spPr>
          <a:xfrm>
            <a:off x="4854039" y="1530513"/>
            <a:ext cx="248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Problem of FLOAT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D2FE70-D7C6-C0DC-44AA-10A798F54A60}"/>
              </a:ext>
            </a:extLst>
          </p:cNvPr>
          <p:cNvSpPr txBox="1"/>
          <p:nvPr/>
        </p:nvSpPr>
        <p:spPr>
          <a:xfrm>
            <a:off x="257728" y="660399"/>
            <a:ext cx="878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/>
          </a:p>
        </p:txBody>
      </p:sp>
      <p:pic>
        <p:nvPicPr>
          <p:cNvPr id="11" name="Immagine 10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6D7C9418-07F6-46D4-F375-E878848D1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2862293"/>
            <a:ext cx="3028950" cy="5667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2271406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4D838-1B9F-6F30-D638-58520CF8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C69787-6749-AB5B-6172-14F781A4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732C0AE-8F12-1A44-9F98-FA25D18A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818508-7E7C-34C7-A830-D0FD8CD4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4DFC21A-9CC0-F940-9A38-922DA9112DAF}"/>
              </a:ext>
            </a:extLst>
          </p:cNvPr>
          <p:cNvGrpSpPr/>
          <p:nvPr/>
        </p:nvGrpSpPr>
        <p:grpSpPr>
          <a:xfrm>
            <a:off x="5429723" y="1307892"/>
            <a:ext cx="5922489" cy="665992"/>
            <a:chOff x="5432897" y="1469206"/>
            <a:chExt cx="5922489" cy="665992"/>
          </a:xfrm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95C15416-779A-DA77-4FEB-CFBE3B44C3F1}"/>
                </a:ext>
              </a:extLst>
            </p:cNvPr>
            <p:cNvSpPr/>
            <p:nvPr/>
          </p:nvSpPr>
          <p:spPr>
            <a:xfrm>
              <a:off x="5432897" y="1469206"/>
              <a:ext cx="1480623" cy="665992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3" tIns="106680" rIns="105302" bIns="339778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</a:t>
              </a:r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A51F0190-A0E7-78F8-F9FA-A71588CDFD9C}"/>
                </a:ext>
              </a:extLst>
            </p:cNvPr>
            <p:cNvSpPr/>
            <p:nvPr/>
          </p:nvSpPr>
          <p:spPr>
            <a:xfrm>
              <a:off x="6913520" y="1469206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 QEMU with its dependencies 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BD63CE9B-12EF-C6C3-524C-3928DAEF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D1F05B9-6B50-6BB3-6D54-95C540BA2355}"/>
              </a:ext>
            </a:extLst>
          </p:cNvPr>
          <p:cNvSpPr txBox="1"/>
          <p:nvPr/>
        </p:nvSpPr>
        <p:spPr>
          <a:xfrm>
            <a:off x="5429723" y="1973884"/>
            <a:ext cx="592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sudo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apt install build-essential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pkg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-config zlib1g-dev libglib2.0-dev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autoconf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libtool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libsdl1.2-dev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sudo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-get install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qemu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-system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1F54530-50E0-07EF-A116-4AE5D85D4520}"/>
              </a:ext>
            </a:extLst>
          </p:cNvPr>
          <p:cNvGrpSpPr/>
          <p:nvPr/>
        </p:nvGrpSpPr>
        <p:grpSpPr>
          <a:xfrm>
            <a:off x="5429724" y="6986197"/>
            <a:ext cx="5922488" cy="665992"/>
            <a:chOff x="5432898" y="2128702"/>
            <a:chExt cx="5922488" cy="665992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9ACCF2C3-34DB-8A05-8F7A-E7E7E96564D5}"/>
                </a:ext>
              </a:extLst>
            </p:cNvPr>
            <p:cNvSpPr/>
            <p:nvPr/>
          </p:nvSpPr>
          <p:spPr>
            <a:xfrm>
              <a:off x="5432898" y="2128702"/>
              <a:ext cx="1480622" cy="665992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8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ABA5D0BA-92AC-9288-F346-102852B47F01}"/>
                </a:ext>
              </a:extLst>
            </p:cNvPr>
            <p:cNvSpPr/>
            <p:nvPr/>
          </p:nvSpPr>
          <p:spPr>
            <a:xfrm>
              <a:off x="6913520" y="2128702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 ARM GNU TOOLCHAIN GCC, GDB/MULTIARCH GDB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278F-E74A-E4A7-E24B-94545C20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AB54934-BA26-6554-03D4-67C50D7DF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B5097E-D82F-1AD9-CF76-C94FCBF3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40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777764-B708-CE88-3CC8-875DA2A09EF4}"/>
              </a:ext>
            </a:extLst>
          </p:cNvPr>
          <p:cNvSpPr txBox="1"/>
          <p:nvPr/>
        </p:nvSpPr>
        <p:spPr>
          <a:xfrm>
            <a:off x="0" y="206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Utility.c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8AEDD3-99ED-01DD-6553-A3E85A3AEDB4}"/>
              </a:ext>
            </a:extLst>
          </p:cNvPr>
          <p:cNvSpPr txBox="1"/>
          <p:nvPr/>
        </p:nvSpPr>
        <p:spPr>
          <a:xfrm>
            <a:off x="181528" y="782320"/>
            <a:ext cx="1069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floatToChar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Handle the case of a negative number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// If the number is negative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// Add the negative sign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// Make the number positive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Take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int integerPart = (int)number;                              //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float decimalPart = number - (float)integerPart;            // Decimal part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Convert the integer part            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sprintf(buffer, "%d", integerPart);                         // Convert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Find the end of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while (*buffer != '\0') {                                   // Search for the end of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buffer++;                                               // Move the pointer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*buffer++ = '.';                                            // Add the decimal point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Convert the decimal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for (int i = 0; i &lt; precision; i++) {                       // For the number of decimal places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decimalPart *= 10;                                      // Multiply the decimal part by 10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int num = (int)decimalPart;                             // Get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*buffer++ = (char)('0' + num);                          // Add the integer part to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decimalPart -= num;                                     // Subtract the integer part from the decimal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Terminate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*buffer = '\0';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B988A4D-1CD9-E46B-88F1-E9000D57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688" y="1154734"/>
            <a:ext cx="2242914" cy="2023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0331163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51069-73C7-35BC-897E-C2590839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DE3D748-E0BA-123C-C013-CCD7C052E0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77A1F1-E8D9-26D5-B8B7-EF941D3A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41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3F10C2-61ED-931B-1CED-ED2715EC5090}"/>
              </a:ext>
            </a:extLst>
          </p:cNvPr>
          <p:cNvSpPr txBox="1"/>
          <p:nvPr/>
        </p:nvSpPr>
        <p:spPr>
          <a:xfrm>
            <a:off x="0" y="206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Utility.c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BB4EDB-D42A-6784-E995-2C097693CEC2}"/>
              </a:ext>
            </a:extLst>
          </p:cNvPr>
          <p:cNvSpPr txBox="1"/>
          <p:nvPr/>
        </p:nvSpPr>
        <p:spPr>
          <a:xfrm>
            <a:off x="181527" y="782320"/>
            <a:ext cx="905560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floatToChar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Handle the case of a negative number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if (number &lt; 0) {               // If the number is negative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*buffer++ = '-';            // Add the negative sign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number = -number;           // Make the number positive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Take the integer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integerPart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// Integer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decimalPart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integerPart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// Decimal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Convert the integer part            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integerPart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// Convert the integer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the end of the string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     // Search for the end of the string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// Move the pointer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*buffer++ = '.';                                            // Add the decimal point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Convert the decimal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for (int i = 0; i &lt; precision; i++) {                       // For the number of decimal places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decimalPart *= 10;                                      // Multiply the decimal part by 10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int num = (int)decimalPart;                             // Get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*buffer++ = (char)('0' + num);                          // Add the integer part to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decimalPart -= num;                                     // Subtract the integer part from the decimal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Terminate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*buffer = '\0';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E240C1F-362E-80EF-555C-55EBD36A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59" y="1984467"/>
            <a:ext cx="2286652" cy="2023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1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FD54-EF31-DCBE-4956-1FEB9DC73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930FB92-2183-E73D-5D98-47116F4781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DE45C5-3C97-1DFA-87A8-52AD8F19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42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45E34D-6F8A-0E68-19F8-5D9A5C328D56}"/>
              </a:ext>
            </a:extLst>
          </p:cNvPr>
          <p:cNvSpPr txBox="1"/>
          <p:nvPr/>
        </p:nvSpPr>
        <p:spPr>
          <a:xfrm>
            <a:off x="0" y="206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Utility.C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E6FD69-1160-3602-71D6-B79BA7F87EAB}"/>
              </a:ext>
            </a:extLst>
          </p:cNvPr>
          <p:cNvSpPr txBox="1"/>
          <p:nvPr/>
        </p:nvSpPr>
        <p:spPr>
          <a:xfrm>
            <a:off x="181527" y="782320"/>
            <a:ext cx="905560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floatToChar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Handle the case of a negative number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if (number &lt; 0) {               // If the number is negative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*buffer++ = '-';            // Add the negative sign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number = -number;           // Make the number positive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Take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int integerPart = (int)number;                              //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float decimalPart = number - (float)integerPart;            // Decimal part</a:t>
            </a:r>
          </a:p>
          <a:p>
            <a:b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Convert the integer part            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sprintf(buffer, "%d", integerPart);                         // Convert the integer part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// Find the end of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while (*buffer != '\0') {                                   // Search for the end of the string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buffer++;                                               // Move the pointer</a:t>
            </a:r>
          </a:p>
          <a:p>
            <a:r>
              <a:rPr lang="en-US" sz="1100" b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// Add the decimal point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Convert the decimal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// For the number of decimal places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decimalPart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        // Multiply the decimal part by 10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decimalPart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// Get the integer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// Add the integer part to the string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decimalPart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                       // Subtract the integer part from the decimal part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Terminate the string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E0A31A-7B77-527D-16A5-FAD0F994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59" y="2836885"/>
            <a:ext cx="2286651" cy="2023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5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790D-9BC3-2764-CF87-7B5290054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0C3C643-6F64-186D-4C85-818C7EA0B2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80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176AD7-16CF-68DC-421E-674702D3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43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F22582-FAF4-6E60-2D15-8B103F86181A}"/>
              </a:ext>
            </a:extLst>
          </p:cNvPr>
          <p:cNvSpPr txBox="1"/>
          <p:nvPr/>
        </p:nvSpPr>
        <p:spPr>
          <a:xfrm>
            <a:off x="4161515" y="1567019"/>
            <a:ext cx="3514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Amasis MT Pro Black" panose="02040A04050005020304" pitchFamily="18" charset="0"/>
              </a:rPr>
              <a:t>After the implementation</a:t>
            </a:r>
            <a:endParaRPr lang="it-IT" sz="20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310EE7-C9C6-CA46-3EC1-CA0FD08841AA}"/>
              </a:ext>
            </a:extLst>
          </p:cNvPr>
          <p:cNvSpPr txBox="1"/>
          <p:nvPr/>
        </p:nvSpPr>
        <p:spPr>
          <a:xfrm>
            <a:off x="257728" y="660399"/>
            <a:ext cx="878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/>
          </a:p>
        </p:txBody>
      </p:sp>
      <p:pic>
        <p:nvPicPr>
          <p:cNvPr id="13" name="Immagine 12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A75A8655-A8D1-BD71-1359-F5D8741FC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48" y="2713741"/>
            <a:ext cx="4277244" cy="8002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6528630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3302-2520-9A2C-8692-EC8CE649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7BE9A78-F507-5E1A-9BD9-66AC80C3D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D13326-E3D1-CC90-F1C0-47397C68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44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F4AF32-3613-AD0B-F9AF-711005E3944C}"/>
              </a:ext>
            </a:extLst>
          </p:cNvPr>
          <p:cNvSpPr txBox="1"/>
          <p:nvPr/>
        </p:nvSpPr>
        <p:spPr>
          <a:xfrm>
            <a:off x="2654299" y="1613118"/>
            <a:ext cx="673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xTaskPeriodicCreate</a:t>
            </a:r>
            <a:endParaRPr lang="it-IT" sz="1400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>
                <a:solidFill>
                  <a:srgbClr val="4EC9B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TaskFunction_t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pxTaskCode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pcName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400">
                <a:solidFill>
                  <a:srgbClr val="CCCCCC"/>
                </a:solidFill>
                <a:latin typeface="Consolas" panose="020B0609020204030204" pitchFamily="49" charset="0"/>
              </a:rPr>
              <a:t>	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configSTACK_DEPTH_TYPE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usStackDepth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UBaseType_t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uxPriority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TaskHandle_t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pxCreatedTask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TickType_t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E87E97-C487-19BA-6CF7-E4AF988D2022}"/>
              </a:ext>
            </a:extLst>
          </p:cNvPr>
          <p:cNvSpPr txBox="1"/>
          <p:nvPr/>
        </p:nvSpPr>
        <p:spPr>
          <a:xfrm>
            <a:off x="0" y="4351858"/>
            <a:ext cx="1183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pxTaskCode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          Is a pointer to the function that will be executed as a task. 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pcName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       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A string that represents the name of the task.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usStackDepth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 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The size of the stack assigned to the task. This parameter determines how much space is reserved for the task's local variables.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pvParameters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 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A pointer to the parameters that will be passed to the task at the time of its execution.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uxPriority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   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The priority of the task. In an RTOS, tasks with higher priority are executed before those with lower priority.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 err="1">
                <a:solidFill>
                  <a:srgbClr val="4EC9B0"/>
                </a:solidFill>
                <a:latin typeface="Consolas" panose="020B0609020204030204" pitchFamily="49" charset="0"/>
              </a:rPr>
              <a:t>pxCreatedTask</a:t>
            </a: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A pointer to an identifier for the task. It can be used later to refer to the task, for example to suspend or delete the task.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period:        </a:t>
            </a:r>
            <a:r>
              <a:rPr lang="en-US" sz="1200" b="0" i="0">
                <a:solidFill>
                  <a:srgbClr val="ECECEC"/>
                </a:solidFill>
                <a:effectLst/>
                <a:latin typeface="Söhne"/>
              </a:rPr>
              <a:t>The period with which the task should be executed. This value is typically expressed in "ticks" of the system clock.</a:t>
            </a:r>
          </a:p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840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47443-B5E1-603F-099C-161E5278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691B65-B681-CCA1-7034-454160208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C83B60-FC0B-2814-7303-47E299F0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45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C36FA5-681E-D9C3-B8F9-4A8B35C2F988}"/>
              </a:ext>
            </a:extLst>
          </p:cNvPr>
          <p:cNvSpPr txBox="1"/>
          <p:nvPr/>
        </p:nvSpPr>
        <p:spPr>
          <a:xfrm>
            <a:off x="2087033" y="931653"/>
            <a:ext cx="8017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TSK_A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TickType_t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xLastWakeTime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xTaskGetTickCount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task's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temporal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base</a:t>
            </a:r>
            <a:endParaRPr lang="it-IT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SImulate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time of the task</a:t>
            </a:r>
            <a:endParaRPr lang="it-IT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xTaskDelayUntil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xLastWakeTime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task1_T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TSK_B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pvParameters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TickType_t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xLastWakeTime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xTaskGetTickCount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task's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temporal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base</a:t>
            </a:r>
            <a:endParaRPr lang="it-IT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Simulate the 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time of the task</a:t>
            </a:r>
            <a:endParaRPr lang="it-IT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xTaskDelayUntil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xLastWakeTime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task2_T</a:t>
            </a:r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200" dirty="0"/>
          </a:p>
          <a:p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C1194F-14E3-3808-FA7A-85D7268C1C01}"/>
              </a:ext>
            </a:extLst>
          </p:cNvPr>
          <p:cNvSpPr txBox="1"/>
          <p:nvPr/>
        </p:nvSpPr>
        <p:spPr>
          <a:xfrm>
            <a:off x="524933" y="5482313"/>
            <a:ext cx="10905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4EC9B0"/>
                </a:solidFill>
                <a:latin typeface="Consolas" panose="020B0609020204030204" pitchFamily="49" charset="0"/>
              </a:rPr>
              <a:t>Pointer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xLastWakeTime</a:t>
            </a:r>
            <a:r>
              <a:rPr lang="en-US" b="1">
                <a:solidFill>
                  <a:schemeClr val="bg1"/>
                </a:solidFill>
              </a:rPr>
              <a:t>: S</a:t>
            </a:r>
            <a:r>
              <a:rPr lang="en-US" b="0" i="0">
                <a:solidFill>
                  <a:srgbClr val="ECECEC"/>
                </a:solidFill>
                <a:effectLst/>
                <a:latin typeface="Söhne"/>
              </a:rPr>
              <a:t>tores the last wake time of the task. The function uses this value to calculate when the task should run next</a:t>
            </a:r>
            <a:endParaRPr lang="en-US" b="1">
              <a:solidFill>
                <a:schemeClr val="bg1"/>
              </a:solidFill>
            </a:endParaRPr>
          </a:p>
          <a:p>
            <a:r>
              <a:rPr lang="it-IT" sz="1200">
                <a:solidFill>
                  <a:srgbClr val="4EC9B0"/>
                </a:solidFill>
                <a:latin typeface="Consolas" panose="020B0609020204030204" pitchFamily="49" charset="0"/>
              </a:rPr>
              <a:t>Value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task2_C</a:t>
            </a:r>
            <a:r>
              <a:rPr lang="en-US" b="1">
                <a:solidFill>
                  <a:schemeClr val="bg1"/>
                </a:solidFill>
              </a:rPr>
              <a:t>: </a:t>
            </a:r>
            <a:r>
              <a:rPr lang="en-US" b="0" i="0">
                <a:solidFill>
                  <a:srgbClr val="ECECEC"/>
                </a:solidFill>
                <a:effectLst/>
                <a:latin typeface="Söhne"/>
              </a:rPr>
              <a:t>represents the number of tick of the task should wait before it is scheduled to run again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45012B-6EE4-3086-DD3D-6D604FC72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88764-BDF8-3268-70A3-8A58E1C4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A0471B4-CF5D-6DD4-682C-8002F9E629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73BC1-29CC-BDD0-E263-3F25089D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46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F4BEBA-8362-11D7-9130-7557B8671EAF}"/>
              </a:ext>
            </a:extLst>
          </p:cNvPr>
          <p:cNvSpPr txBox="1"/>
          <p:nvPr/>
        </p:nvSpPr>
        <p:spPr>
          <a:xfrm>
            <a:off x="967596" y="879894"/>
            <a:ext cx="1025680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traceTASK_SWITCHED_OUT() {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 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SWITCHED OUT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pcTaskGetName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(NULL));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}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traceTASK_SWITCHED_IN() {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 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SWITCHED IN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pcTaskGetName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(NULL));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}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traceTASK_DELAY_UNTIL(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xTimeToWake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 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DELAYING UNTIL </a:t>
            </a:r>
            <a:r>
              <a:rPr lang="it-IT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%u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pcTaskGetName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(NULL), (unsigned int)xTimeToWake); </a:t>
            </a:r>
            <a:r>
              <a:rPr lang="it-IT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}</a:t>
            </a:r>
            <a:endParaRPr lang="it-IT" sz="1400"/>
          </a:p>
          <a:p>
            <a:endParaRPr lang="it-IT" sz="16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B8AE7F-5D43-7648-7766-0D838990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49334-CCCC-6C44-3C8B-1724B22C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821EB44-4594-AFFC-7C89-870056EDF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F6270B-9940-E078-B5EF-EC2F424A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47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DA2099-F905-317C-1C65-99BD9419C4C1}"/>
              </a:ext>
            </a:extLst>
          </p:cNvPr>
          <p:cNvSpPr txBox="1"/>
          <p:nvPr/>
        </p:nvSpPr>
        <p:spPr>
          <a:xfrm>
            <a:off x="2260600" y="1371600"/>
            <a:ext cx="8017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endParaRPr lang="it-IT" sz="12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3B8FA3-D907-8684-EF98-8C3175916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44217D-E357-43C6-3E0A-2F5B5647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35" y="1023559"/>
            <a:ext cx="9526329" cy="54204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EE4846-F75B-4878-A265-DAA955A66624}"/>
              </a:ext>
            </a:extLst>
          </p:cNvPr>
          <p:cNvSpPr txBox="1"/>
          <p:nvPr/>
        </p:nvSpPr>
        <p:spPr>
          <a:xfrm>
            <a:off x="4631266" y="338812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masis MT Pro Black" panose="02040A04050005020304" pitchFamily="18" charset="0"/>
              </a:rPr>
              <a:t>WITHOUT</a:t>
            </a:r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it-IT">
                <a:solidFill>
                  <a:schemeClr val="bg1"/>
                </a:solidFill>
                <a:latin typeface="Amasis MT Pro Black" panose="02040A04050005020304" pitchFamily="18" charset="0"/>
              </a:rPr>
              <a:t> EDF</a:t>
            </a:r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790E453-2243-3B27-317C-A11379261BBF}"/>
              </a:ext>
            </a:extLst>
          </p:cNvPr>
          <p:cNvSpPr/>
          <p:nvPr/>
        </p:nvSpPr>
        <p:spPr>
          <a:xfrm>
            <a:off x="5096966" y="4487333"/>
            <a:ext cx="1972701" cy="9990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B never Execute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BCF4C46-F652-62FE-EDE2-DF493B894148}"/>
              </a:ext>
            </a:extLst>
          </p:cNvPr>
          <p:cNvCxnSpPr>
            <a:stCxn id="10" idx="1"/>
          </p:cNvCxnSpPr>
          <p:nvPr/>
        </p:nvCxnSpPr>
        <p:spPr>
          <a:xfrm flipH="1">
            <a:off x="2032000" y="4986867"/>
            <a:ext cx="3064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1815AA2F-7060-281F-BB53-DA95BE5FEDF4}"/>
              </a:ext>
            </a:extLst>
          </p:cNvPr>
          <p:cNvSpPr/>
          <p:nvPr/>
        </p:nvSpPr>
        <p:spPr>
          <a:xfrm>
            <a:off x="1332835" y="4301067"/>
            <a:ext cx="458371" cy="21429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EE11-E85F-94A1-2422-76F62B93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57F82A4-CC26-E03F-CE6F-A8B9C08B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80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1FFE92-6234-5524-DD5F-392CFE7B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48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F2F7C1-B670-7EC9-466C-DD7A586EFF2E}"/>
              </a:ext>
            </a:extLst>
          </p:cNvPr>
          <p:cNvSpPr txBox="1"/>
          <p:nvPr/>
        </p:nvSpPr>
        <p:spPr>
          <a:xfrm>
            <a:off x="2260600" y="1371600"/>
            <a:ext cx="8017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endParaRPr lang="it-IT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FB768-F4D5-5299-8FA9-E9D6924F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7" y="717652"/>
            <a:ext cx="8466666" cy="55601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1238B61-3CE8-A6ED-F534-878D9E32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36F183-FA63-76F5-7FAE-E20C80BD8DE2}"/>
              </a:ext>
            </a:extLst>
          </p:cNvPr>
          <p:cNvSpPr txBox="1"/>
          <p:nvPr/>
        </p:nvSpPr>
        <p:spPr>
          <a:xfrm>
            <a:off x="5223933" y="140617"/>
            <a:ext cx="234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masis MT Pro Black" panose="02040A04050005020304" pitchFamily="18" charset="0"/>
              </a:rPr>
              <a:t>WITH</a:t>
            </a:r>
            <a:r>
              <a:rPr lang="en-GB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it-IT">
                <a:solidFill>
                  <a:schemeClr val="bg1"/>
                </a:solidFill>
                <a:latin typeface="Amasis MT Pro Black" panose="02040A04050005020304" pitchFamily="18" charset="0"/>
              </a:rPr>
              <a:t> EDF</a:t>
            </a:r>
            <a:endParaRPr lang="it-IT"/>
          </a:p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1B8C92F-72AC-0B9E-26BC-04E78BBF550C}"/>
              </a:ext>
            </a:extLst>
          </p:cNvPr>
          <p:cNvSpPr/>
          <p:nvPr/>
        </p:nvSpPr>
        <p:spPr>
          <a:xfrm>
            <a:off x="5562600" y="4487333"/>
            <a:ext cx="2006600" cy="9990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A &amp; Task B are interleaved with a specific T and C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4B21BF9-2D4F-B386-3A42-08B87B144996}"/>
              </a:ext>
            </a:extLst>
          </p:cNvPr>
          <p:cNvSpPr/>
          <p:nvPr/>
        </p:nvSpPr>
        <p:spPr>
          <a:xfrm>
            <a:off x="1862667" y="3851238"/>
            <a:ext cx="2235200" cy="24265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5721469-F44C-AF97-6B7B-E6F457D8307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097867" y="4978400"/>
            <a:ext cx="1464733" cy="8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60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A4657-CFDB-234B-697A-8C59E57A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CAC605E-7320-1219-5FBD-ADE053ED5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F75BB0-7FEC-EE2B-2CF8-EE942AA6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49</a:t>
            </a:fld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3B608D-951F-3D35-A99C-C32F64EA6FB1}"/>
              </a:ext>
            </a:extLst>
          </p:cNvPr>
          <p:cNvSpPr txBox="1"/>
          <p:nvPr/>
        </p:nvSpPr>
        <p:spPr>
          <a:xfrm>
            <a:off x="3420696" y="924686"/>
            <a:ext cx="5350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Amasis MT Pro Black" panose="02040A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Thanks for the attention</a:t>
            </a:r>
            <a:endParaRPr lang="it-IT" sz="3200">
              <a:solidFill>
                <a:schemeClr val="bg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E3C77C-BE9A-0BE3-462B-DC0406E7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46" y="2352835"/>
            <a:ext cx="4729107" cy="26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3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0BBC-5055-F1B9-EC28-035FA551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1E69A-4CD4-1E32-FCAC-43B81492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733965A-F094-806F-C377-5092E42CB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38703C-99D3-FE22-4559-20BD7C04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E641368-3378-E14A-7FC9-86BC85D57D28}"/>
              </a:ext>
            </a:extLst>
          </p:cNvPr>
          <p:cNvGrpSpPr/>
          <p:nvPr/>
        </p:nvGrpSpPr>
        <p:grpSpPr>
          <a:xfrm>
            <a:off x="5429724" y="1967388"/>
            <a:ext cx="5922488" cy="665992"/>
            <a:chOff x="5432898" y="2128702"/>
            <a:chExt cx="5922488" cy="665992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5B0F09C1-4C29-3AA4-B879-841D73F248FF}"/>
                </a:ext>
              </a:extLst>
            </p:cNvPr>
            <p:cNvSpPr/>
            <p:nvPr/>
          </p:nvSpPr>
          <p:spPr>
            <a:xfrm>
              <a:off x="5432898" y="2128702"/>
              <a:ext cx="1480622" cy="665992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8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</a:t>
              </a: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EA58FA3-5531-4B5F-7B9F-AE51B709EE50}"/>
                </a:ext>
              </a:extLst>
            </p:cNvPr>
            <p:cNvSpPr/>
            <p:nvPr/>
          </p:nvSpPr>
          <p:spPr>
            <a:xfrm>
              <a:off x="6913520" y="2128702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Install ARM GNU TOOLCHAIN GCC, GDB/MULTIARCH GDB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483C28B2-33C4-40EE-288C-A05552A81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8C566E-0B90-4AFA-96C9-45AD09338026}"/>
              </a:ext>
            </a:extLst>
          </p:cNvPr>
          <p:cNvSpPr txBox="1"/>
          <p:nvPr/>
        </p:nvSpPr>
        <p:spPr>
          <a:xfrm>
            <a:off x="5429724" y="2646291"/>
            <a:ext cx="592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sudo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apt install arm-none-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eabi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gcc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sudo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apt install arm-none-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eabi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gdb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gdb-multiarch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0F1A810-0F11-9BFD-5004-8807CC584B63}"/>
              </a:ext>
            </a:extLst>
          </p:cNvPr>
          <p:cNvGrpSpPr/>
          <p:nvPr/>
        </p:nvGrpSpPr>
        <p:grpSpPr>
          <a:xfrm>
            <a:off x="5429724" y="6959899"/>
            <a:ext cx="5922488" cy="665991"/>
            <a:chOff x="5432898" y="2788198"/>
            <a:chExt cx="5922488" cy="665991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267083C1-420D-7DD4-49DD-FBE7C48C4DE2}"/>
                </a:ext>
              </a:extLst>
            </p:cNvPr>
            <p:cNvSpPr/>
            <p:nvPr/>
          </p:nvSpPr>
          <p:spPr>
            <a:xfrm>
              <a:off x="5432898" y="2788198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73FA27F0-0420-E596-4E48-3680C6B5D5A7}"/>
                </a:ext>
              </a:extLst>
            </p:cNvPr>
            <p:cNvSpPr/>
            <p:nvPr/>
          </p:nvSpPr>
          <p:spPr>
            <a:xfrm>
              <a:off x="6913520" y="2788198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 a QEMU specific SHELL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37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38006-5CA7-DB61-3376-4D978F5A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A61D2-9777-966F-AB25-F726D8F3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45D4B13-A570-FECF-5CDD-45C1DA254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3C29A4-27F3-1BB7-1A09-D33EE7D8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70AE6B6-A13F-46B3-8B9F-614E8FBAA09D}"/>
              </a:ext>
            </a:extLst>
          </p:cNvPr>
          <p:cNvGrpSpPr/>
          <p:nvPr/>
        </p:nvGrpSpPr>
        <p:grpSpPr>
          <a:xfrm>
            <a:off x="5429724" y="2626884"/>
            <a:ext cx="5922488" cy="665991"/>
            <a:chOff x="5432898" y="2788198"/>
            <a:chExt cx="5922488" cy="665991"/>
          </a:xfrm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350EE5B3-0F4B-FDE2-27DF-0D4F4F5C5C02}"/>
                </a:ext>
              </a:extLst>
            </p:cNvPr>
            <p:cNvSpPr/>
            <p:nvPr/>
          </p:nvSpPr>
          <p:spPr>
            <a:xfrm>
              <a:off x="5432898" y="2788198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</a:t>
              </a:r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98B38E27-D89C-0B3D-C5C8-1F76300579FB}"/>
                </a:ext>
              </a:extLst>
            </p:cNvPr>
            <p:cNvSpPr/>
            <p:nvPr/>
          </p:nvSpPr>
          <p:spPr>
            <a:xfrm>
              <a:off x="6913520" y="2788198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Create a QEMU specific SHELL path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9376E669-4BB9-3404-DD13-F0F52B54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E5A59AF-2881-D910-EEB9-5A2395859B84}"/>
              </a:ext>
            </a:extLst>
          </p:cNvPr>
          <p:cNvSpPr txBox="1"/>
          <p:nvPr/>
        </p:nvSpPr>
        <p:spPr>
          <a:xfrm>
            <a:off x="5399995" y="3292875"/>
            <a:ext cx="592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which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qemu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-system-arm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sudo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nano  ̃ /.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bashrc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export PATH=/path/to/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qemu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/directory:$PATH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52C7BF4-234C-4984-36F1-87BF0213574A}"/>
              </a:ext>
            </a:extLst>
          </p:cNvPr>
          <p:cNvGrpSpPr/>
          <p:nvPr/>
        </p:nvGrpSpPr>
        <p:grpSpPr>
          <a:xfrm>
            <a:off x="5429724" y="7006330"/>
            <a:ext cx="5922488" cy="665991"/>
            <a:chOff x="5432898" y="3447694"/>
            <a:chExt cx="5922488" cy="665991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E69337A5-A015-E466-138B-8D7D5F62B96D}"/>
                </a:ext>
              </a:extLst>
            </p:cNvPr>
            <p:cNvSpPr/>
            <p:nvPr/>
          </p:nvSpPr>
          <p:spPr>
            <a:xfrm>
              <a:off x="5432898" y="3447694"/>
              <a:ext cx="1480623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3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Download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D3FB37BE-D58A-8978-AED1-53DE8B586BEE}"/>
                </a:ext>
              </a:extLst>
            </p:cNvPr>
            <p:cNvSpPr/>
            <p:nvPr/>
          </p:nvSpPr>
          <p:spPr>
            <a:xfrm>
              <a:off x="6913520" y="3447694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Download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FreeRTOS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 Project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74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95ED-21CE-CBC6-0547-1D8BA135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66904E-8984-ED96-A02E-06D9338F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5A8EE87-1408-6902-4EE2-F0422D8CA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B45551-FCC3-DA1C-CB3B-A4FBC9FD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564CC54-F442-5777-EB37-A1743746C528}"/>
              </a:ext>
            </a:extLst>
          </p:cNvPr>
          <p:cNvGrpSpPr/>
          <p:nvPr/>
        </p:nvGrpSpPr>
        <p:grpSpPr>
          <a:xfrm>
            <a:off x="5429724" y="3286380"/>
            <a:ext cx="5922488" cy="665991"/>
            <a:chOff x="5432898" y="3447694"/>
            <a:chExt cx="5922488" cy="665991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0E5233-06B8-969E-BA99-4FBFFCE204F8}"/>
                </a:ext>
              </a:extLst>
            </p:cNvPr>
            <p:cNvSpPr/>
            <p:nvPr/>
          </p:nvSpPr>
          <p:spPr>
            <a:xfrm>
              <a:off x="5432898" y="3447694"/>
              <a:ext cx="1480623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3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Download</a:t>
              </a:r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F0F37A17-061C-B696-CE34-05AF13B3CE65}"/>
                </a:ext>
              </a:extLst>
            </p:cNvPr>
            <p:cNvSpPr/>
            <p:nvPr/>
          </p:nvSpPr>
          <p:spPr>
            <a:xfrm>
              <a:off x="6913520" y="3447694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Download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FreeRTOS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 Project files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D6B85AE9-EA87-122F-5074-8DF7C634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4AF4CD9F-958C-C4E0-C0B0-D91CFCF5B711}"/>
              </a:ext>
            </a:extLst>
          </p:cNvPr>
          <p:cNvGrpSpPr/>
          <p:nvPr/>
        </p:nvGrpSpPr>
        <p:grpSpPr>
          <a:xfrm>
            <a:off x="5429724" y="6959243"/>
            <a:ext cx="5922488" cy="665991"/>
            <a:chOff x="5432898" y="4107190"/>
            <a:chExt cx="5922488" cy="665991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EDCD59C9-620F-79FD-EAC3-902F4E8E9189}"/>
                </a:ext>
              </a:extLst>
            </p:cNvPr>
            <p:cNvSpPr/>
            <p:nvPr/>
          </p:nvSpPr>
          <p:spPr>
            <a:xfrm>
              <a:off x="5432898" y="4107190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Compile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F7D18795-93B9-94EA-D38C-5B5EA16F378D}"/>
                </a:ext>
              </a:extLst>
            </p:cNvPr>
            <p:cNvSpPr/>
            <p:nvPr/>
          </p:nvSpPr>
          <p:spPr>
            <a:xfrm>
              <a:off x="6913520" y="4107190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Compile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FreeRTOS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 project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5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D779-0CD6-FCEB-4902-F697CEFD2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668DD5-54DE-609A-8132-E6773385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72AC5FE-8F21-7A55-56B3-599519C69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6FA832-58ED-F0F5-8AA7-4D5BDA6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342837-8CD6-5ABD-BA30-0DFB1E8E5CDA}"/>
              </a:ext>
            </a:extLst>
          </p:cNvPr>
          <p:cNvGrpSpPr/>
          <p:nvPr/>
        </p:nvGrpSpPr>
        <p:grpSpPr>
          <a:xfrm>
            <a:off x="5429724" y="3945876"/>
            <a:ext cx="5922488" cy="665991"/>
            <a:chOff x="5432898" y="4107190"/>
            <a:chExt cx="5922488" cy="665991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67D6E560-3986-2AE2-8DCC-2C93E9BF1B0A}"/>
                </a:ext>
              </a:extLst>
            </p:cNvPr>
            <p:cNvSpPr/>
            <p:nvPr/>
          </p:nvSpPr>
          <p:spPr>
            <a:xfrm>
              <a:off x="5432898" y="4107190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Compile</a:t>
              </a:r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68CE2D36-FF57-F911-99F9-FE0A8F94A50C}"/>
                </a:ext>
              </a:extLst>
            </p:cNvPr>
            <p:cNvSpPr/>
            <p:nvPr/>
          </p:nvSpPr>
          <p:spPr>
            <a:xfrm>
              <a:off x="6913520" y="4107190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Compile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FreeRTOS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 project files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67C8F180-6C1A-7A11-F1C6-4FB3A2F3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6DA60E-F60A-0120-37B4-9BC5B3A07245}"/>
              </a:ext>
            </a:extLst>
          </p:cNvPr>
          <p:cNvSpPr txBox="1"/>
          <p:nvPr/>
        </p:nvSpPr>
        <p:spPr>
          <a:xfrm>
            <a:off x="5205845" y="4611867"/>
            <a:ext cx="6338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FreeRTOS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/Demo/CORTEX_MPS2_QEMU_IAR_GCC/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main.c</a:t>
            </a:r>
            <a:endParaRPr kumimoji="0" lang="it-IT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mainCREATE_SIMPLE_BLINKY_DEMO_ONLY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FreeRTOS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/Demo/CORTEX_MPS2_QEMU_IAR_GCC/build/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gcc</a:t>
            </a:r>
            <a:endParaRPr kumimoji="0" lang="it-IT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E8B51E2-6B99-F136-B79B-82589511932B}"/>
              </a:ext>
            </a:extLst>
          </p:cNvPr>
          <p:cNvGrpSpPr/>
          <p:nvPr/>
        </p:nvGrpSpPr>
        <p:grpSpPr>
          <a:xfrm>
            <a:off x="5429724" y="6943328"/>
            <a:ext cx="5922488" cy="665991"/>
            <a:chOff x="5432898" y="4766686"/>
            <a:chExt cx="5922488" cy="665991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4C4C9021-5EBC-E4B2-D5F7-C2E65EBDB2CD}"/>
                </a:ext>
              </a:extLst>
            </p:cNvPr>
            <p:cNvSpPr/>
            <p:nvPr/>
          </p:nvSpPr>
          <p:spPr>
            <a:xfrm>
              <a:off x="5432898" y="4766686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948CF575-5771-B40C-692E-44BEADF57FDA}"/>
                </a:ext>
              </a:extLst>
            </p:cNvPr>
            <p:cNvSpPr/>
            <p:nvPr/>
          </p:nvSpPr>
          <p:spPr>
            <a:xfrm>
              <a:off x="6913520" y="4766686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Run FreeRTOS demo on QEMU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0826-AD38-632A-F253-A49253EF1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651B0-08DE-9CF8-E14C-5C1AFCC6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 fontScale="90000"/>
          </a:bodyPr>
          <a:lstStyle/>
          <a:p>
            <a:r>
              <a:rPr lang="en-GB" sz="6600" b="1" dirty="0"/>
              <a:t>Ubuntu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80CB6A-3466-7445-80EC-85FA31C10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CE91A9-5919-1168-91B2-61E96EF3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8AC1EC-23E2-4F0E-A5A4-674EC8DB95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A3621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A3621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283478E-1C42-9451-5A82-D2E8B3810129}"/>
              </a:ext>
            </a:extLst>
          </p:cNvPr>
          <p:cNvGrpSpPr/>
          <p:nvPr/>
        </p:nvGrpSpPr>
        <p:grpSpPr>
          <a:xfrm>
            <a:off x="5429724" y="4605372"/>
            <a:ext cx="5922488" cy="665991"/>
            <a:chOff x="5432898" y="4766686"/>
            <a:chExt cx="5922488" cy="665991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04175F70-F7B0-3473-D964-C54AB56FD472}"/>
                </a:ext>
              </a:extLst>
            </p:cNvPr>
            <p:cNvSpPr/>
            <p:nvPr/>
          </p:nvSpPr>
          <p:spPr>
            <a:xfrm>
              <a:off x="5432898" y="4766686"/>
              <a:ext cx="1480622" cy="665991"/>
            </a:xfrm>
            <a:custGeom>
              <a:avLst/>
              <a:gdLst>
                <a:gd name="connsiteX0" fmla="*/ 0 w 1480622"/>
                <a:gd name="connsiteY0" fmla="*/ 233250 h 665991"/>
                <a:gd name="connsiteX1" fmla="*/ 723661 w 1480622"/>
                <a:gd name="connsiteY1" fmla="*/ 233250 h 665991"/>
                <a:gd name="connsiteX2" fmla="*/ 723661 w 1480622"/>
                <a:gd name="connsiteY2" fmla="*/ 99899 h 665991"/>
                <a:gd name="connsiteX3" fmla="*/ 673712 w 1480622"/>
                <a:gd name="connsiteY3" fmla="*/ 99899 h 665991"/>
                <a:gd name="connsiteX4" fmla="*/ 740311 w 1480622"/>
                <a:gd name="connsiteY4" fmla="*/ 0 h 665991"/>
                <a:gd name="connsiteX5" fmla="*/ 806910 w 1480622"/>
                <a:gd name="connsiteY5" fmla="*/ 99899 h 665991"/>
                <a:gd name="connsiteX6" fmla="*/ 756961 w 1480622"/>
                <a:gd name="connsiteY6" fmla="*/ 99899 h 665991"/>
                <a:gd name="connsiteX7" fmla="*/ 756961 w 1480622"/>
                <a:gd name="connsiteY7" fmla="*/ 233250 h 665991"/>
                <a:gd name="connsiteX8" fmla="*/ 1480622 w 1480622"/>
                <a:gd name="connsiteY8" fmla="*/ 233250 h 665991"/>
                <a:gd name="connsiteX9" fmla="*/ 1480622 w 1480622"/>
                <a:gd name="connsiteY9" fmla="*/ 665991 h 665991"/>
                <a:gd name="connsiteX10" fmla="*/ 0 w 1480622"/>
                <a:gd name="connsiteY10" fmla="*/ 665991 h 665991"/>
                <a:gd name="connsiteX11" fmla="*/ 0 w 1480622"/>
                <a:gd name="connsiteY11" fmla="*/ 233250 h 6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622" h="665991">
                  <a:moveTo>
                    <a:pt x="1480622" y="432741"/>
                  </a:moveTo>
                  <a:lnTo>
                    <a:pt x="756961" y="432741"/>
                  </a:lnTo>
                  <a:lnTo>
                    <a:pt x="756961" y="566091"/>
                  </a:lnTo>
                  <a:lnTo>
                    <a:pt x="806910" y="566091"/>
                  </a:lnTo>
                  <a:lnTo>
                    <a:pt x="740311" y="665990"/>
                  </a:lnTo>
                  <a:lnTo>
                    <a:pt x="673712" y="566091"/>
                  </a:lnTo>
                  <a:lnTo>
                    <a:pt x="723661" y="566091"/>
                  </a:lnTo>
                  <a:lnTo>
                    <a:pt x="723661" y="432741"/>
                  </a:lnTo>
                  <a:lnTo>
                    <a:pt x="0" y="432741"/>
                  </a:lnTo>
                  <a:lnTo>
                    <a:pt x="0" y="1"/>
                  </a:lnTo>
                  <a:lnTo>
                    <a:pt x="1480622" y="1"/>
                  </a:lnTo>
                  <a:lnTo>
                    <a:pt x="1480622" y="432741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339777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6D0A117-35AA-360C-A7A2-BEECC9E43575}"/>
                </a:ext>
              </a:extLst>
            </p:cNvPr>
            <p:cNvSpPr/>
            <p:nvPr/>
          </p:nvSpPr>
          <p:spPr>
            <a:xfrm>
              <a:off x="6913520" y="4766686"/>
              <a:ext cx="4441866" cy="432894"/>
            </a:xfrm>
            <a:custGeom>
              <a:avLst/>
              <a:gdLst>
                <a:gd name="connsiteX0" fmla="*/ 0 w 4441866"/>
                <a:gd name="connsiteY0" fmla="*/ 0 h 432894"/>
                <a:gd name="connsiteX1" fmla="*/ 4441866 w 4441866"/>
                <a:gd name="connsiteY1" fmla="*/ 0 h 432894"/>
                <a:gd name="connsiteX2" fmla="*/ 4441866 w 4441866"/>
                <a:gd name="connsiteY2" fmla="*/ 432894 h 432894"/>
                <a:gd name="connsiteX3" fmla="*/ 0 w 4441866"/>
                <a:gd name="connsiteY3" fmla="*/ 432894 h 432894"/>
                <a:gd name="connsiteX4" fmla="*/ 0 w 4441866"/>
                <a:gd name="connsiteY4" fmla="*/ 0 h 43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2894">
                  <a:moveTo>
                    <a:pt x="0" y="0"/>
                  </a:moveTo>
                  <a:lnTo>
                    <a:pt x="4441866" y="0"/>
                  </a:lnTo>
                  <a:lnTo>
                    <a:pt x="4441866" y="432894"/>
                  </a:lnTo>
                  <a:lnTo>
                    <a:pt x="0" y="4328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Run FreeRTOS demo on QEMU</a:t>
              </a:r>
            </a:p>
          </p:txBody>
        </p:sp>
      </p:grpSp>
      <p:pic>
        <p:nvPicPr>
          <p:cNvPr id="9" name="Immagine 8" descr="Immagine che contiene cerchio, Elementi grafici, schermata, grafica&#10;&#10;Descrizione generata automaticamente">
            <a:extLst>
              <a:ext uri="{FF2B5EF4-FFF2-40B4-BE49-F238E27FC236}">
                <a16:creationId xmlns:a16="http://schemas.microsoft.com/office/drawing/2014/main" id="{088789E7-3AF8-F86D-9C40-98EB9AA24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303" y="3171747"/>
            <a:ext cx="3157681" cy="252614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2CA8B79-EACB-D26C-50EF-5CBB76910433}"/>
              </a:ext>
            </a:extLst>
          </p:cNvPr>
          <p:cNvSpPr txBox="1"/>
          <p:nvPr/>
        </p:nvSpPr>
        <p:spPr>
          <a:xfrm>
            <a:off x="5429724" y="5271363"/>
            <a:ext cx="592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FreeRTOS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/Demo/CORTEX_MPS2_QEMU_IAR_GCC/build/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gcc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/output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qemu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-system-arm -machine mps2-an385 -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cpu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cortex-m3 -kernel 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RTOSDemo.out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-monitor none -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nographic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-serial </a:t>
            </a:r>
            <a:r>
              <a:rPr kumimoji="0" lang="it-IT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stdio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 -s -S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663F668-73E1-50CE-14AF-29E37ED62BD7}"/>
              </a:ext>
            </a:extLst>
          </p:cNvPr>
          <p:cNvGrpSpPr/>
          <p:nvPr/>
        </p:nvGrpSpPr>
        <p:grpSpPr>
          <a:xfrm>
            <a:off x="5429724" y="6989760"/>
            <a:ext cx="5922488" cy="433024"/>
            <a:chOff x="5432898" y="5426182"/>
            <a:chExt cx="5922488" cy="433024"/>
          </a:xfrm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25AB4A5D-DABE-82A6-D188-EFF4002B3504}"/>
                </a:ext>
              </a:extLst>
            </p:cNvPr>
            <p:cNvSpPr/>
            <p:nvPr/>
          </p:nvSpPr>
          <p:spPr>
            <a:xfrm>
              <a:off x="5432898" y="5426182"/>
              <a:ext cx="1480622" cy="433024"/>
            </a:xfrm>
            <a:custGeom>
              <a:avLst/>
              <a:gdLst>
                <a:gd name="connsiteX0" fmla="*/ 0 w 1480622"/>
                <a:gd name="connsiteY0" fmla="*/ 0 h 433024"/>
                <a:gd name="connsiteX1" fmla="*/ 1480622 w 1480622"/>
                <a:gd name="connsiteY1" fmla="*/ 0 h 433024"/>
                <a:gd name="connsiteX2" fmla="*/ 1480622 w 1480622"/>
                <a:gd name="connsiteY2" fmla="*/ 433024 h 433024"/>
                <a:gd name="connsiteX3" fmla="*/ 0 w 1480622"/>
                <a:gd name="connsiteY3" fmla="*/ 433024 h 433024"/>
                <a:gd name="connsiteX4" fmla="*/ 0 w 1480622"/>
                <a:gd name="connsiteY4" fmla="*/ 0 h 43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622" h="433024">
                  <a:moveTo>
                    <a:pt x="0" y="0"/>
                  </a:moveTo>
                  <a:lnTo>
                    <a:pt x="1480622" y="0"/>
                  </a:lnTo>
                  <a:lnTo>
                    <a:pt x="1480622" y="433024"/>
                  </a:lnTo>
                  <a:lnTo>
                    <a:pt x="0" y="4330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02" tIns="106680" rIns="105302" bIns="106680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Link</a:t>
              </a:r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32CBBADC-2BBD-A4C6-994D-428D5851D864}"/>
                </a:ext>
              </a:extLst>
            </p:cNvPr>
            <p:cNvSpPr/>
            <p:nvPr/>
          </p:nvSpPr>
          <p:spPr>
            <a:xfrm>
              <a:off x="6913520" y="5426182"/>
              <a:ext cx="4441866" cy="433024"/>
            </a:xfrm>
            <a:custGeom>
              <a:avLst/>
              <a:gdLst>
                <a:gd name="connsiteX0" fmla="*/ 0 w 4441866"/>
                <a:gd name="connsiteY0" fmla="*/ 0 h 433024"/>
                <a:gd name="connsiteX1" fmla="*/ 4441866 w 4441866"/>
                <a:gd name="connsiteY1" fmla="*/ 0 h 433024"/>
                <a:gd name="connsiteX2" fmla="*/ 4441866 w 4441866"/>
                <a:gd name="connsiteY2" fmla="*/ 433024 h 433024"/>
                <a:gd name="connsiteX3" fmla="*/ 0 w 4441866"/>
                <a:gd name="connsiteY3" fmla="*/ 433024 h 433024"/>
                <a:gd name="connsiteX4" fmla="*/ 0 w 4441866"/>
                <a:gd name="connsiteY4" fmla="*/ 0 h 43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1866" h="433024">
                  <a:moveTo>
                    <a:pt x="0" y="0"/>
                  </a:moveTo>
                  <a:lnTo>
                    <a:pt x="4441866" y="0"/>
                  </a:lnTo>
                  <a:lnTo>
                    <a:pt x="4441866" y="433024"/>
                  </a:lnTo>
                  <a:lnTo>
                    <a:pt x="0" y="4330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02" tIns="139700" rIns="90102" bIns="139700" numCol="1" spcCol="1270" anchor="ctr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 Light"/>
                  <a:ea typeface="+mn-ea"/>
                  <a:cs typeface="+mn-cs"/>
                </a:rPr>
                <a:t>Link the GDB with the running demo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72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oVogu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6796CAB4070428A654CE32A3A15FE" ma:contentTypeVersion="4" ma:contentTypeDescription="Create a new document." ma:contentTypeScope="" ma:versionID="75e5d73c879baafd67f7d855188b8ed5">
  <xsd:schema xmlns:xsd="http://www.w3.org/2001/XMLSchema" xmlns:xs="http://www.w3.org/2001/XMLSchema" xmlns:p="http://schemas.microsoft.com/office/2006/metadata/properties" xmlns:ns3="075edc74-a7f9-48fb-a149-6e9e19bd8071" targetNamespace="http://schemas.microsoft.com/office/2006/metadata/properties" ma:root="true" ma:fieldsID="6018122d2a81217279efe1517fbd4610" ns3:_="">
    <xsd:import namespace="075edc74-a7f9-48fb-a149-6e9e19bd80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edc74-a7f9-48fb-a149-6e9e19bd80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49C35-A6E5-4B73-9080-AC54A7698879}">
  <ds:schemaRefs>
    <ds:schemaRef ds:uri="http://purl.org/dc/elements/1.1/"/>
    <ds:schemaRef ds:uri="http://schemas.microsoft.com/office/2006/documentManagement/types"/>
    <ds:schemaRef ds:uri="075edc74-a7f9-48fb-a149-6e9e19bd8071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754400-B398-4B13-91B9-0827EC4A77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CF2D70-4253-4268-97A8-7E2BB8705E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5edc74-a7f9-48fb-a149-6e9e19bd80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6492</Words>
  <Application>Microsoft Macintosh PowerPoint</Application>
  <PresentationFormat>Widescreen</PresentationFormat>
  <Paragraphs>843</Paragraphs>
  <Slides>49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Amasis MT Pro Black</vt:lpstr>
      <vt:lpstr>Aptos</vt:lpstr>
      <vt:lpstr>Aptos Display</vt:lpstr>
      <vt:lpstr>Aptos Light</vt:lpstr>
      <vt:lpstr>Arial</vt:lpstr>
      <vt:lpstr>Calibri</vt:lpstr>
      <vt:lpstr>Cambria Math</vt:lpstr>
      <vt:lpstr>Consolas</vt:lpstr>
      <vt:lpstr>Söhne</vt:lpstr>
      <vt:lpstr>Walbaum Display</vt:lpstr>
      <vt:lpstr>BohoVogueVTI</vt:lpstr>
      <vt:lpstr>Tema di Office</vt:lpstr>
      <vt:lpstr>HaclOSsim</vt:lpstr>
      <vt:lpstr>Workspace set up</vt:lpstr>
      <vt:lpstr>Ubuntu</vt:lpstr>
      <vt:lpstr>Ubuntu</vt:lpstr>
      <vt:lpstr>Ubuntu</vt:lpstr>
      <vt:lpstr>Ubuntu</vt:lpstr>
      <vt:lpstr>Ubuntu</vt:lpstr>
      <vt:lpstr>Ubuntu</vt:lpstr>
      <vt:lpstr>Ubuntu</vt:lpstr>
      <vt:lpstr>Ubuntu</vt:lpstr>
      <vt:lpstr>MacOSX</vt:lpstr>
      <vt:lpstr>PowerPoint Presentation</vt:lpstr>
      <vt:lpstr>PowerPoint Presentation</vt:lpstr>
      <vt:lpstr>SEMAPHORE</vt:lpstr>
      <vt:lpstr>QUEUE</vt:lpstr>
      <vt:lpstr>EVENT GROUP</vt:lpstr>
      <vt:lpstr>PowerPoint Presentation</vt:lpstr>
      <vt:lpstr>PowerPoint Presentation</vt:lpstr>
      <vt:lpstr>PowerPoint Presentation</vt:lpstr>
      <vt:lpstr>Example_task1.c </vt:lpstr>
      <vt:lpstr>Example_task1.c </vt:lpstr>
      <vt:lpstr>Example_task1.c </vt:lpstr>
      <vt:lpstr>Example_task1.c </vt:lpstr>
      <vt:lpstr>Example_task1.c </vt:lpstr>
      <vt:lpstr>Example_task1.c </vt:lpstr>
      <vt:lpstr>Example_task2.c</vt:lpstr>
      <vt:lpstr>Example_task2.c</vt:lpstr>
      <vt:lpstr>Example_task3.c</vt:lpstr>
      <vt:lpstr>Example_task3.c</vt:lpstr>
      <vt:lpstr>Example_task2/3.c</vt:lpstr>
      <vt:lpstr>FreeRTOS Customization: Implementation of Earliest Deadline First (EDF) Scheduler</vt:lpstr>
      <vt:lpstr>EDF Overview</vt:lpstr>
      <vt:lpstr>Assumptions for EDF implementation</vt:lpstr>
      <vt:lpstr>Implementation details</vt:lpstr>
      <vt:lpstr>Implementation details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EDF IMPLEMENTATION ON FreeRTROS</dc:title>
  <dc:creator>Russo  Mikhael</dc:creator>
  <cp:lastModifiedBy>Ming Su</cp:lastModifiedBy>
  <cp:revision>21</cp:revision>
  <dcterms:created xsi:type="dcterms:W3CDTF">2024-02-11T09:32:34Z</dcterms:created>
  <dcterms:modified xsi:type="dcterms:W3CDTF">2024-02-25T19:13:59Z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0x01010036B6796CAB4070428A654CE32A3A15FE</vt:lpwstr>
  </property>
</Properties>
</file>